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2"/>
  </p:notesMasterIdLst>
  <p:sldIdLst>
    <p:sldId id="256" r:id="rId2"/>
    <p:sldId id="299" r:id="rId3"/>
    <p:sldId id="300"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6" r:id="rId18"/>
    <p:sldId id="315" r:id="rId19"/>
    <p:sldId id="317" r:id="rId20"/>
    <p:sldId id="29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046" autoAdjust="0"/>
  </p:normalViewPr>
  <p:slideViewPr>
    <p:cSldViewPr snapToGrid="0">
      <p:cViewPr varScale="1">
        <p:scale>
          <a:sx n="83" d="100"/>
          <a:sy n="83" d="100"/>
        </p:scale>
        <p:origin x="68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71AE42-C7D2-4422-BF0E-C7EBD4F67159}" type="datetimeFigureOut">
              <a:rPr lang="en-US" smtClean="0"/>
              <a:t>9/18/2020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502B4E-3949-4222-9B20-5C1E4BB11DF3}" type="slidenum">
              <a:rPr lang="en-US" smtClean="0"/>
              <a:t>‹#›</a:t>
            </a:fld>
            <a:endParaRPr lang="en-US"/>
          </a:p>
        </p:txBody>
      </p:sp>
    </p:spTree>
    <p:extLst>
      <p:ext uri="{BB962C8B-B14F-4D97-AF65-F5344CB8AC3E}">
        <p14:creationId xmlns:p14="http://schemas.microsoft.com/office/powerpoint/2010/main" val="848553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502B4E-3949-4222-9B20-5C1E4BB11DF3}" type="slidenum">
              <a:rPr lang="en-US" smtClean="0"/>
              <a:t>20</a:t>
            </a:fld>
            <a:endParaRPr lang="en-US"/>
          </a:p>
        </p:txBody>
      </p:sp>
    </p:spTree>
    <p:extLst>
      <p:ext uri="{BB962C8B-B14F-4D97-AF65-F5344CB8AC3E}">
        <p14:creationId xmlns:p14="http://schemas.microsoft.com/office/powerpoint/2010/main" val="191182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4C8B65-7BAE-4AEC-812B-4077EE4132A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552CB-67E8-49C1-A2D1-E4CB1C41ECA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6837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4C8B65-7BAE-4AEC-812B-4077EE4132A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552CB-67E8-49C1-A2D1-E4CB1C41ECA0}" type="slidenum">
              <a:rPr lang="en-US" smtClean="0"/>
              <a:t>‹#›</a:t>
            </a:fld>
            <a:endParaRPr lang="en-US"/>
          </a:p>
        </p:txBody>
      </p:sp>
    </p:spTree>
    <p:extLst>
      <p:ext uri="{BB962C8B-B14F-4D97-AF65-F5344CB8AC3E}">
        <p14:creationId xmlns:p14="http://schemas.microsoft.com/office/powerpoint/2010/main" val="3261550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4C8B65-7BAE-4AEC-812B-4077EE4132A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552CB-67E8-49C1-A2D1-E4CB1C41ECA0}" type="slidenum">
              <a:rPr lang="en-US" smtClean="0"/>
              <a:t>‹#›</a:t>
            </a:fld>
            <a:endParaRPr lang="en-US"/>
          </a:p>
        </p:txBody>
      </p:sp>
    </p:spTree>
    <p:extLst>
      <p:ext uri="{BB962C8B-B14F-4D97-AF65-F5344CB8AC3E}">
        <p14:creationId xmlns:p14="http://schemas.microsoft.com/office/powerpoint/2010/main" val="217995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4C8B65-7BAE-4AEC-812B-4077EE4132A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552CB-67E8-49C1-A2D1-E4CB1C41ECA0}" type="slidenum">
              <a:rPr lang="en-US" smtClean="0"/>
              <a:t>‹#›</a:t>
            </a:fld>
            <a:endParaRPr lang="en-US"/>
          </a:p>
        </p:txBody>
      </p:sp>
    </p:spTree>
    <p:extLst>
      <p:ext uri="{BB962C8B-B14F-4D97-AF65-F5344CB8AC3E}">
        <p14:creationId xmlns:p14="http://schemas.microsoft.com/office/powerpoint/2010/main" val="2253856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4C8B65-7BAE-4AEC-812B-4077EE4132A1}"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552CB-67E8-49C1-A2D1-E4CB1C41ECA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19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4C8B65-7BAE-4AEC-812B-4077EE4132A1}"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552CB-67E8-49C1-A2D1-E4CB1C41ECA0}" type="slidenum">
              <a:rPr lang="en-US" smtClean="0"/>
              <a:t>‹#›</a:t>
            </a:fld>
            <a:endParaRPr lang="en-US"/>
          </a:p>
        </p:txBody>
      </p:sp>
    </p:spTree>
    <p:extLst>
      <p:ext uri="{BB962C8B-B14F-4D97-AF65-F5344CB8AC3E}">
        <p14:creationId xmlns:p14="http://schemas.microsoft.com/office/powerpoint/2010/main" val="2172422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4C8B65-7BAE-4AEC-812B-4077EE4132A1}" type="datetimeFigureOut">
              <a:rPr lang="en-US" smtClean="0"/>
              <a:t>9/18/2020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552CB-67E8-49C1-A2D1-E4CB1C41ECA0}" type="slidenum">
              <a:rPr lang="en-US" smtClean="0"/>
              <a:t>‹#›</a:t>
            </a:fld>
            <a:endParaRPr lang="en-US"/>
          </a:p>
        </p:txBody>
      </p:sp>
    </p:spTree>
    <p:extLst>
      <p:ext uri="{BB962C8B-B14F-4D97-AF65-F5344CB8AC3E}">
        <p14:creationId xmlns:p14="http://schemas.microsoft.com/office/powerpoint/2010/main" val="1022624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4C8B65-7BAE-4AEC-812B-4077EE4132A1}" type="datetimeFigureOut">
              <a:rPr lang="en-US" smtClean="0"/>
              <a:t>9/18/2020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552CB-67E8-49C1-A2D1-E4CB1C41ECA0}" type="slidenum">
              <a:rPr lang="en-US" smtClean="0"/>
              <a:t>‹#›</a:t>
            </a:fld>
            <a:endParaRPr lang="en-US"/>
          </a:p>
        </p:txBody>
      </p:sp>
    </p:spTree>
    <p:extLst>
      <p:ext uri="{BB962C8B-B14F-4D97-AF65-F5344CB8AC3E}">
        <p14:creationId xmlns:p14="http://schemas.microsoft.com/office/powerpoint/2010/main" val="2712943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24C8B65-7BAE-4AEC-812B-4077EE4132A1}" type="datetimeFigureOut">
              <a:rPr lang="en-US" smtClean="0"/>
              <a:t>9/18/2020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65552CB-67E8-49C1-A2D1-E4CB1C41ECA0}" type="slidenum">
              <a:rPr lang="en-US" smtClean="0"/>
              <a:t>‹#›</a:t>
            </a:fld>
            <a:endParaRPr lang="en-US"/>
          </a:p>
        </p:txBody>
      </p:sp>
    </p:spTree>
    <p:extLst>
      <p:ext uri="{BB962C8B-B14F-4D97-AF65-F5344CB8AC3E}">
        <p14:creationId xmlns:p14="http://schemas.microsoft.com/office/powerpoint/2010/main" val="2717199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24C8B65-7BAE-4AEC-812B-4077EE4132A1}" type="datetimeFigureOut">
              <a:rPr lang="en-US" smtClean="0"/>
              <a:t>9/18/2020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65552CB-67E8-49C1-A2D1-E4CB1C41ECA0}" type="slidenum">
              <a:rPr lang="en-US" smtClean="0"/>
              <a:t>‹#›</a:t>
            </a:fld>
            <a:endParaRPr lang="en-US"/>
          </a:p>
        </p:txBody>
      </p:sp>
    </p:spTree>
    <p:extLst>
      <p:ext uri="{BB962C8B-B14F-4D97-AF65-F5344CB8AC3E}">
        <p14:creationId xmlns:p14="http://schemas.microsoft.com/office/powerpoint/2010/main" val="574294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4C8B65-7BAE-4AEC-812B-4077EE4132A1}"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552CB-67E8-49C1-A2D1-E4CB1C41ECA0}" type="slidenum">
              <a:rPr lang="en-US" smtClean="0"/>
              <a:t>‹#›</a:t>
            </a:fld>
            <a:endParaRPr lang="en-US"/>
          </a:p>
        </p:txBody>
      </p:sp>
    </p:spTree>
    <p:extLst>
      <p:ext uri="{BB962C8B-B14F-4D97-AF65-F5344CB8AC3E}">
        <p14:creationId xmlns:p14="http://schemas.microsoft.com/office/powerpoint/2010/main" val="1565418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24C8B65-7BAE-4AEC-812B-4077EE4132A1}" type="datetimeFigureOut">
              <a:rPr lang="en-US" smtClean="0"/>
              <a:t>9/18/2020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65552CB-67E8-49C1-A2D1-E4CB1C41ECA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578110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grants.gov/web/grants/view-opportunity.html?oppId=32846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bwMode="auto">
          <a:xfrm>
            <a:off x="1100051" y="889461"/>
            <a:ext cx="10478056" cy="35661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normAutofit/>
          </a:bodyPr>
          <a:lstStyle/>
          <a:p>
            <a:r>
              <a:rPr lang="en-US" altLang="en-US" sz="5000" b="1" dirty="0">
                <a:solidFill>
                  <a:schemeClr val="tx1"/>
                </a:solidFill>
              </a:rPr>
              <a:t>The Sickle Cell Disease Newborn Screening Follow up Program (SCDNBFP) </a:t>
            </a:r>
            <a:br>
              <a:rPr lang="en-US" altLang="en-US" sz="5300" b="1" dirty="0">
                <a:solidFill>
                  <a:schemeClr val="tx1"/>
                </a:solidFill>
              </a:rPr>
            </a:br>
            <a:r>
              <a:rPr lang="en-US" altLang="en-US" sz="5000" b="1" dirty="0">
                <a:solidFill>
                  <a:schemeClr val="tx1"/>
                </a:solidFill>
              </a:rPr>
              <a:t>Request for Proposal</a:t>
            </a:r>
            <a:endParaRPr lang="en-US" altLang="en-US" sz="5000" dirty="0">
              <a:solidFill>
                <a:schemeClr val="tx1"/>
              </a:solidFill>
            </a:endParaRPr>
          </a:p>
        </p:txBody>
      </p:sp>
      <p:sp>
        <p:nvSpPr>
          <p:cNvPr id="3" name="Subtitle 2"/>
          <p:cNvSpPr>
            <a:spLocks noGrp="1"/>
          </p:cNvSpPr>
          <p:nvPr>
            <p:ph type="subTitle" idx="1"/>
          </p:nvPr>
        </p:nvSpPr>
        <p:spPr/>
        <p:txBody>
          <a:bodyPr/>
          <a:lstStyle/>
          <a:p>
            <a:r>
              <a:rPr lang="en-US" b="1" dirty="0"/>
              <a:t>September 18, 2020</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3285" y="4455621"/>
            <a:ext cx="1830331" cy="1830331"/>
          </a:xfrm>
          <a:prstGeom prst="rect">
            <a:avLst/>
          </a:prstGeom>
        </p:spPr>
      </p:pic>
    </p:spTree>
    <p:extLst>
      <p:ext uri="{BB962C8B-B14F-4D97-AF65-F5344CB8AC3E}">
        <p14:creationId xmlns:p14="http://schemas.microsoft.com/office/powerpoint/2010/main" val="1014603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D5DA6-A123-476C-AA36-51941F6CC535}"/>
              </a:ext>
            </a:extLst>
          </p:cNvPr>
          <p:cNvSpPr>
            <a:spLocks noGrp="1"/>
          </p:cNvSpPr>
          <p:nvPr>
            <p:ph type="title"/>
          </p:nvPr>
        </p:nvSpPr>
        <p:spPr/>
        <p:txBody>
          <a:bodyPr/>
          <a:lstStyle/>
          <a:p>
            <a:r>
              <a:rPr lang="en-US" dirty="0">
                <a:solidFill>
                  <a:schemeClr val="tx1"/>
                </a:solidFill>
              </a:rPr>
              <a:t>Application and Submission Information</a:t>
            </a:r>
          </a:p>
        </p:txBody>
      </p:sp>
      <p:sp>
        <p:nvSpPr>
          <p:cNvPr id="3" name="Content Placeholder 2">
            <a:extLst>
              <a:ext uri="{FF2B5EF4-FFF2-40B4-BE49-F238E27FC236}">
                <a16:creationId xmlns:a16="http://schemas.microsoft.com/office/drawing/2014/main" id="{B0F15942-8F31-4BA7-AF3B-F94DF8044E17}"/>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Budget sections include:</a:t>
            </a:r>
          </a:p>
          <a:p>
            <a:pPr lvl="1">
              <a:buFont typeface="Arial" panose="020B0604020202020204" pitchFamily="34" charset="0"/>
              <a:buChar char="•"/>
            </a:pPr>
            <a:r>
              <a:rPr lang="en-US" dirty="0">
                <a:solidFill>
                  <a:schemeClr val="tx1"/>
                </a:solidFill>
              </a:rPr>
              <a:t>Personnel</a:t>
            </a:r>
          </a:p>
          <a:p>
            <a:pPr lvl="1">
              <a:buFont typeface="Arial" panose="020B0604020202020204" pitchFamily="34" charset="0"/>
              <a:buChar char="•"/>
            </a:pPr>
            <a:r>
              <a:rPr lang="en-US" dirty="0">
                <a:solidFill>
                  <a:schemeClr val="tx1"/>
                </a:solidFill>
              </a:rPr>
              <a:t>Fringe</a:t>
            </a:r>
          </a:p>
          <a:p>
            <a:pPr lvl="1">
              <a:buFont typeface="Arial" panose="020B0604020202020204" pitchFamily="34" charset="0"/>
              <a:buChar char="•"/>
            </a:pPr>
            <a:r>
              <a:rPr lang="en-US" dirty="0">
                <a:solidFill>
                  <a:schemeClr val="tx1"/>
                </a:solidFill>
              </a:rPr>
              <a:t>Travel</a:t>
            </a:r>
          </a:p>
          <a:p>
            <a:pPr lvl="1">
              <a:buFont typeface="Arial" panose="020B0604020202020204" pitchFamily="34" charset="0"/>
              <a:buChar char="•"/>
            </a:pPr>
            <a:r>
              <a:rPr lang="en-US" dirty="0">
                <a:solidFill>
                  <a:schemeClr val="tx1"/>
                </a:solidFill>
              </a:rPr>
              <a:t>Supplies</a:t>
            </a:r>
          </a:p>
          <a:p>
            <a:pPr lvl="1">
              <a:buFont typeface="Arial" panose="020B0604020202020204" pitchFamily="34" charset="0"/>
              <a:buChar char="•"/>
            </a:pPr>
            <a:r>
              <a:rPr lang="en-US" dirty="0">
                <a:solidFill>
                  <a:schemeClr val="tx1"/>
                </a:solidFill>
              </a:rPr>
              <a:t>Printing</a:t>
            </a:r>
          </a:p>
          <a:p>
            <a:pPr lvl="1">
              <a:buFont typeface="Arial" panose="020B0604020202020204" pitchFamily="34" charset="0"/>
              <a:buChar char="•"/>
            </a:pPr>
            <a:r>
              <a:rPr lang="en-US" dirty="0">
                <a:solidFill>
                  <a:schemeClr val="tx1"/>
                </a:solidFill>
              </a:rPr>
              <a:t>Event Room Rental</a:t>
            </a:r>
          </a:p>
          <a:p>
            <a:pPr lvl="1">
              <a:buFont typeface="Arial" panose="020B0604020202020204" pitchFamily="34" charset="0"/>
              <a:buChar char="•"/>
            </a:pPr>
            <a:r>
              <a:rPr lang="en-US" dirty="0">
                <a:solidFill>
                  <a:schemeClr val="tx1"/>
                </a:solidFill>
              </a:rPr>
              <a:t>Program Incentives</a:t>
            </a:r>
          </a:p>
          <a:p>
            <a:pPr lvl="1">
              <a:buFont typeface="Arial" panose="020B0604020202020204" pitchFamily="34" charset="0"/>
              <a:buChar char="•"/>
            </a:pPr>
            <a:r>
              <a:rPr lang="en-US" dirty="0">
                <a:solidFill>
                  <a:schemeClr val="tx1"/>
                </a:solidFill>
              </a:rPr>
              <a:t>Training &amp; Recruitment</a:t>
            </a:r>
          </a:p>
          <a:p>
            <a:pPr lvl="1">
              <a:buFont typeface="Arial" panose="020B0604020202020204" pitchFamily="34" charset="0"/>
              <a:buChar char="•"/>
            </a:pPr>
            <a:r>
              <a:rPr lang="en-US" dirty="0">
                <a:solidFill>
                  <a:schemeClr val="tx1"/>
                </a:solidFill>
              </a:rPr>
              <a:t>Other</a:t>
            </a:r>
          </a:p>
          <a:p>
            <a:pPr lvl="1">
              <a:buFont typeface="Arial" panose="020B0604020202020204" pitchFamily="34" charset="0"/>
              <a:buChar char="•"/>
            </a:pPr>
            <a:r>
              <a:rPr lang="en-US" dirty="0">
                <a:solidFill>
                  <a:schemeClr val="tx1"/>
                </a:solidFill>
              </a:rPr>
              <a:t>Sub-Contractors</a:t>
            </a:r>
          </a:p>
          <a:p>
            <a:pPr lvl="1">
              <a:buFont typeface="Arial" panose="020B0604020202020204" pitchFamily="34" charset="0"/>
              <a:buChar char="•"/>
            </a:pPr>
            <a:r>
              <a:rPr lang="en-US" dirty="0">
                <a:solidFill>
                  <a:schemeClr val="tx1"/>
                </a:solidFill>
              </a:rPr>
              <a:t>Indirect Expenses</a:t>
            </a:r>
          </a:p>
          <a:p>
            <a:endParaRPr lang="en-US" dirty="0"/>
          </a:p>
        </p:txBody>
      </p:sp>
      <p:pic>
        <p:nvPicPr>
          <p:cNvPr id="5" name="Picture 4">
            <a:extLst>
              <a:ext uri="{FF2B5EF4-FFF2-40B4-BE49-F238E27FC236}">
                <a16:creationId xmlns:a16="http://schemas.microsoft.com/office/drawing/2014/main" id="{DC38051D-2F18-4584-A9B4-742787020E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19851" y="2333414"/>
            <a:ext cx="4572000" cy="3048000"/>
          </a:xfrm>
          <a:prstGeom prst="rect">
            <a:avLst/>
          </a:prstGeom>
        </p:spPr>
      </p:pic>
    </p:spTree>
    <p:extLst>
      <p:ext uri="{BB962C8B-B14F-4D97-AF65-F5344CB8AC3E}">
        <p14:creationId xmlns:p14="http://schemas.microsoft.com/office/powerpoint/2010/main" val="715574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0B9D4-9AB9-4A6C-BE06-4F0E01793D0F}"/>
              </a:ext>
            </a:extLst>
          </p:cNvPr>
          <p:cNvSpPr>
            <a:spLocks noGrp="1"/>
          </p:cNvSpPr>
          <p:nvPr>
            <p:ph type="title"/>
          </p:nvPr>
        </p:nvSpPr>
        <p:spPr/>
        <p:txBody>
          <a:bodyPr/>
          <a:lstStyle/>
          <a:p>
            <a:r>
              <a:rPr lang="en-US" dirty="0">
                <a:solidFill>
                  <a:schemeClr val="tx1"/>
                </a:solidFill>
              </a:rPr>
              <a:t>Application and Submission Information</a:t>
            </a:r>
          </a:p>
        </p:txBody>
      </p:sp>
      <p:sp>
        <p:nvSpPr>
          <p:cNvPr id="3" name="Content Placeholder 2">
            <a:extLst>
              <a:ext uri="{FF2B5EF4-FFF2-40B4-BE49-F238E27FC236}">
                <a16:creationId xmlns:a16="http://schemas.microsoft.com/office/drawing/2014/main" id="{965F32E9-CEEF-4705-94F2-D5D5AA7B1BBE}"/>
              </a:ext>
            </a:extLst>
          </p:cNvPr>
          <p:cNvSpPr>
            <a:spLocks noGrp="1"/>
          </p:cNvSpPr>
          <p:nvPr>
            <p:ph idx="1"/>
          </p:nvPr>
        </p:nvSpPr>
        <p:spPr/>
        <p:txBody>
          <a:bodyPr>
            <a:normAutofit/>
          </a:bodyPr>
          <a:lstStyle/>
          <a:p>
            <a:pPr eaLnBrk="0" hangingPunct="0"/>
            <a:r>
              <a:rPr lang="en-US" sz="2400" dirty="0">
                <a:solidFill>
                  <a:schemeClr val="tx1"/>
                </a:solidFill>
              </a:rPr>
              <a:t>Work Plan:</a:t>
            </a:r>
          </a:p>
          <a:p>
            <a:pPr eaLnBrk="0" hangingPunct="0"/>
            <a:r>
              <a:rPr lang="en-US" sz="2400" dirty="0">
                <a:solidFill>
                  <a:schemeClr val="tx1"/>
                </a:solidFill>
              </a:rPr>
              <a:t>Use the SCDAA work plan template to outline the activities you will undertake to meet the stated objectives. Each of the program requirements listed above is included in the work plan. For each requirement, list between 1 to 4 activities that will be undertaken.  </a:t>
            </a:r>
          </a:p>
          <a:p>
            <a:pPr eaLnBrk="0" hangingPunct="0"/>
            <a:r>
              <a:rPr lang="en-US" sz="2400" dirty="0">
                <a:solidFill>
                  <a:schemeClr val="tx1"/>
                </a:solidFill>
              </a:rPr>
              <a:t>In addition to the activities, please include a SMART objective for each of the 6 topic areas. A SMART objective is Specific, Measurable, Achievable, Realistic, and Time-phased. </a:t>
            </a:r>
          </a:p>
          <a:p>
            <a:pPr eaLnBrk="0" hangingPunct="0"/>
            <a:r>
              <a:rPr lang="en-US" sz="2400" dirty="0">
                <a:solidFill>
                  <a:schemeClr val="tx1"/>
                </a:solidFill>
              </a:rPr>
              <a:t>Additional information is provided in the “Instructions” tab of the work plan template. </a:t>
            </a:r>
          </a:p>
          <a:p>
            <a:endParaRPr lang="en-US" dirty="0"/>
          </a:p>
        </p:txBody>
      </p:sp>
    </p:spTree>
    <p:extLst>
      <p:ext uri="{BB962C8B-B14F-4D97-AF65-F5344CB8AC3E}">
        <p14:creationId xmlns:p14="http://schemas.microsoft.com/office/powerpoint/2010/main" val="2959744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E531E-8E5A-4129-98B0-539AD66C1688}"/>
              </a:ext>
            </a:extLst>
          </p:cNvPr>
          <p:cNvSpPr>
            <a:spLocks noGrp="1"/>
          </p:cNvSpPr>
          <p:nvPr>
            <p:ph type="title"/>
          </p:nvPr>
        </p:nvSpPr>
        <p:spPr/>
        <p:txBody>
          <a:bodyPr/>
          <a:lstStyle/>
          <a:p>
            <a:r>
              <a:rPr lang="en-US" dirty="0">
                <a:solidFill>
                  <a:schemeClr val="tx1"/>
                </a:solidFill>
              </a:rPr>
              <a:t>Application and Submission Information</a:t>
            </a:r>
          </a:p>
        </p:txBody>
      </p:sp>
      <p:pic>
        <p:nvPicPr>
          <p:cNvPr id="4" name="Picture 3">
            <a:extLst>
              <a:ext uri="{FF2B5EF4-FFF2-40B4-BE49-F238E27FC236}">
                <a16:creationId xmlns:a16="http://schemas.microsoft.com/office/drawing/2014/main" id="{5E25443B-AFA1-42DE-9644-F6E09AAB8A46}"/>
              </a:ext>
            </a:extLst>
          </p:cNvPr>
          <p:cNvPicPr>
            <a:picLocks noChangeAspect="1"/>
          </p:cNvPicPr>
          <p:nvPr/>
        </p:nvPicPr>
        <p:blipFill rotWithShape="1">
          <a:blip r:embed="rId2"/>
          <a:srcRect l="1709" t="32507" r="18164" b="7005"/>
          <a:stretch/>
        </p:blipFill>
        <p:spPr>
          <a:xfrm>
            <a:off x="1097280" y="1876425"/>
            <a:ext cx="10252085" cy="4353408"/>
          </a:xfrm>
          <a:prstGeom prst="rect">
            <a:avLst/>
          </a:prstGeom>
        </p:spPr>
      </p:pic>
    </p:spTree>
    <p:extLst>
      <p:ext uri="{BB962C8B-B14F-4D97-AF65-F5344CB8AC3E}">
        <p14:creationId xmlns:p14="http://schemas.microsoft.com/office/powerpoint/2010/main" val="800391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C00EB-66B1-4F4B-82D9-485FA6E061E7}"/>
              </a:ext>
            </a:extLst>
          </p:cNvPr>
          <p:cNvSpPr>
            <a:spLocks noGrp="1"/>
          </p:cNvSpPr>
          <p:nvPr>
            <p:ph type="title"/>
          </p:nvPr>
        </p:nvSpPr>
        <p:spPr/>
        <p:txBody>
          <a:bodyPr/>
          <a:lstStyle/>
          <a:p>
            <a:r>
              <a:rPr lang="en-US" dirty="0">
                <a:solidFill>
                  <a:schemeClr val="tx1"/>
                </a:solidFill>
              </a:rPr>
              <a:t>Application and Submission Information</a:t>
            </a:r>
          </a:p>
        </p:txBody>
      </p:sp>
      <p:sp>
        <p:nvSpPr>
          <p:cNvPr id="3" name="Content Placeholder 2">
            <a:extLst>
              <a:ext uri="{FF2B5EF4-FFF2-40B4-BE49-F238E27FC236}">
                <a16:creationId xmlns:a16="http://schemas.microsoft.com/office/drawing/2014/main" id="{0308B432-9315-4763-B8F6-7B7F0C452984}"/>
              </a:ext>
            </a:extLst>
          </p:cNvPr>
          <p:cNvSpPr>
            <a:spLocks noGrp="1"/>
          </p:cNvSpPr>
          <p:nvPr>
            <p:ph idx="1"/>
          </p:nvPr>
        </p:nvSpPr>
        <p:spPr/>
        <p:txBody>
          <a:bodyPr>
            <a:normAutofit/>
          </a:bodyPr>
          <a:lstStyle/>
          <a:p>
            <a:pPr>
              <a:buFont typeface="Arial" panose="020B0604020202020204" pitchFamily="34" charset="0"/>
              <a:buChar char="•"/>
            </a:pPr>
            <a:r>
              <a:rPr lang="en-US" sz="2400" dirty="0">
                <a:solidFill>
                  <a:schemeClr val="tx1"/>
                </a:solidFill>
              </a:rPr>
              <a:t>Attachment 1: Staffing Plan</a:t>
            </a:r>
          </a:p>
          <a:p>
            <a:pPr lvl="1">
              <a:buFont typeface="Arial" panose="020B0604020202020204" pitchFamily="34" charset="0"/>
              <a:buChar char="•"/>
            </a:pPr>
            <a:r>
              <a:rPr lang="en-US" sz="2200" dirty="0">
                <a:solidFill>
                  <a:schemeClr val="tx1"/>
                </a:solidFill>
              </a:rPr>
              <a:t>Include the role, responsibilities, and qualifications of proposed project staff.</a:t>
            </a:r>
          </a:p>
          <a:p>
            <a:pPr>
              <a:buFont typeface="Arial" panose="020B0604020202020204" pitchFamily="34" charset="0"/>
              <a:buChar char="•"/>
            </a:pPr>
            <a:r>
              <a:rPr lang="en-US" sz="2400" dirty="0">
                <a:solidFill>
                  <a:schemeClr val="tx1"/>
                </a:solidFill>
              </a:rPr>
              <a:t>Attachment 2: Project Organizational Chart</a:t>
            </a:r>
          </a:p>
          <a:p>
            <a:pPr lvl="1">
              <a:buFont typeface="Arial" panose="020B0604020202020204" pitchFamily="34" charset="0"/>
              <a:buChar char="•"/>
            </a:pPr>
            <a:r>
              <a:rPr lang="en-US" sz="2200" dirty="0">
                <a:solidFill>
                  <a:schemeClr val="tx1"/>
                </a:solidFill>
              </a:rPr>
              <a:t>Provide a one-page figure that depicts the organizational structure of the project.</a:t>
            </a:r>
          </a:p>
          <a:p>
            <a:pPr>
              <a:buFont typeface="Arial" panose="020B0604020202020204" pitchFamily="34" charset="0"/>
              <a:buChar char="•"/>
            </a:pPr>
            <a:r>
              <a:rPr lang="en-US" sz="2400" dirty="0">
                <a:solidFill>
                  <a:schemeClr val="tx1"/>
                </a:solidFill>
              </a:rPr>
              <a:t>Other Relevant Documents</a:t>
            </a:r>
          </a:p>
          <a:p>
            <a:pPr lvl="1">
              <a:buFont typeface="Arial" panose="020B0604020202020204" pitchFamily="34" charset="0"/>
              <a:buChar char="•"/>
            </a:pPr>
            <a:r>
              <a:rPr lang="en-US" sz="2200" dirty="0">
                <a:solidFill>
                  <a:schemeClr val="tx1"/>
                </a:solidFill>
              </a:rPr>
              <a:t>Include any relevant documents, including letters of support. </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783897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DF7AA-AE91-479A-ADB8-EB771CD8B3A3}"/>
              </a:ext>
            </a:extLst>
          </p:cNvPr>
          <p:cNvSpPr>
            <a:spLocks noGrp="1"/>
          </p:cNvSpPr>
          <p:nvPr>
            <p:ph type="title"/>
          </p:nvPr>
        </p:nvSpPr>
        <p:spPr/>
        <p:txBody>
          <a:bodyPr/>
          <a:lstStyle/>
          <a:p>
            <a:r>
              <a:rPr lang="en-US" dirty="0">
                <a:solidFill>
                  <a:schemeClr val="tx1"/>
                </a:solidFill>
              </a:rPr>
              <a:t>Application and Submission Information</a:t>
            </a:r>
          </a:p>
        </p:txBody>
      </p:sp>
      <p:sp>
        <p:nvSpPr>
          <p:cNvPr id="3" name="Content Placeholder 2">
            <a:extLst>
              <a:ext uri="{FF2B5EF4-FFF2-40B4-BE49-F238E27FC236}">
                <a16:creationId xmlns:a16="http://schemas.microsoft.com/office/drawing/2014/main" id="{3FB99896-7CBB-44B2-B176-BF7F5BDD189A}"/>
              </a:ext>
            </a:extLst>
          </p:cNvPr>
          <p:cNvSpPr>
            <a:spLocks noGrp="1"/>
          </p:cNvSpPr>
          <p:nvPr>
            <p:ph idx="1"/>
          </p:nvPr>
        </p:nvSpPr>
        <p:spPr/>
        <p:txBody>
          <a:bodyPr>
            <a:normAutofit fontScale="92500" lnSpcReduction="10000"/>
          </a:bodyPr>
          <a:lstStyle/>
          <a:p>
            <a:r>
              <a:rPr lang="en-US" sz="2400" dirty="0">
                <a:solidFill>
                  <a:schemeClr val="tx1"/>
                </a:solidFill>
              </a:rPr>
              <a:t>Font: Please use an easily readable font, such as Times Roman, Arial, Courier, or CG Times. The text and table portions of the application must be single-spaced and submitted in 12-point font. </a:t>
            </a:r>
          </a:p>
          <a:p>
            <a:r>
              <a:rPr lang="en-US" sz="2400" dirty="0">
                <a:solidFill>
                  <a:schemeClr val="tx1"/>
                </a:solidFill>
              </a:rPr>
              <a:t>Paper Size and Margins: For duplication and scanning purposes, ensure that the application can be printed on 8½” x 11” white paper. Margins must be at least one inch at the top, bottom, left and right of the paper. Left-align text. </a:t>
            </a:r>
          </a:p>
          <a:p>
            <a:r>
              <a:rPr lang="en-US" sz="2400" dirty="0">
                <a:solidFill>
                  <a:schemeClr val="tx1"/>
                </a:solidFill>
              </a:rPr>
              <a:t>Page Limit: Completed applications shall be </a:t>
            </a:r>
            <a:r>
              <a:rPr lang="en-US" sz="2400" i="1" dirty="0">
                <a:solidFill>
                  <a:schemeClr val="tx1"/>
                </a:solidFill>
              </a:rPr>
              <a:t>no more </a:t>
            </a:r>
            <a:r>
              <a:rPr lang="en-US" sz="2400" dirty="0">
                <a:solidFill>
                  <a:schemeClr val="tx1"/>
                </a:solidFill>
              </a:rPr>
              <a:t>than 15 pages. Applications can be fewer than 15 pages. The Budget, Work Plan, and Attachments will not be counted in this limit.</a:t>
            </a:r>
          </a:p>
          <a:p>
            <a:endParaRPr lang="en-US" sz="2400" dirty="0">
              <a:solidFill>
                <a:schemeClr val="tx1"/>
              </a:solidFill>
            </a:endParaRPr>
          </a:p>
          <a:p>
            <a:r>
              <a:rPr lang="en-US" sz="2400" dirty="0">
                <a:solidFill>
                  <a:schemeClr val="tx1"/>
                </a:solidFill>
              </a:rPr>
              <a:t>Please see Pgs. 8-10 in RFP for complete formatting information</a:t>
            </a:r>
          </a:p>
        </p:txBody>
      </p:sp>
    </p:spTree>
    <p:extLst>
      <p:ext uri="{BB962C8B-B14F-4D97-AF65-F5344CB8AC3E}">
        <p14:creationId xmlns:p14="http://schemas.microsoft.com/office/powerpoint/2010/main" val="1956481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2978-A27D-4ABD-9F5C-A4B3FB549D5F}"/>
              </a:ext>
            </a:extLst>
          </p:cNvPr>
          <p:cNvSpPr>
            <a:spLocks noGrp="1"/>
          </p:cNvSpPr>
          <p:nvPr>
            <p:ph type="title"/>
          </p:nvPr>
        </p:nvSpPr>
        <p:spPr/>
        <p:txBody>
          <a:bodyPr/>
          <a:lstStyle/>
          <a:p>
            <a:r>
              <a:rPr lang="en-US" dirty="0">
                <a:solidFill>
                  <a:schemeClr val="tx1"/>
                </a:solidFill>
              </a:rPr>
              <a:t>Application and Submission Information</a:t>
            </a:r>
          </a:p>
        </p:txBody>
      </p:sp>
      <p:graphicFrame>
        <p:nvGraphicFramePr>
          <p:cNvPr id="5" name="Content Placeholder 4">
            <a:extLst>
              <a:ext uri="{FF2B5EF4-FFF2-40B4-BE49-F238E27FC236}">
                <a16:creationId xmlns:a16="http://schemas.microsoft.com/office/drawing/2014/main" id="{B00C37B5-1FFA-4F43-87BF-3A56F0A1B2EA}"/>
              </a:ext>
            </a:extLst>
          </p:cNvPr>
          <p:cNvGraphicFramePr>
            <a:graphicFrameLocks noGrp="1"/>
          </p:cNvGraphicFramePr>
          <p:nvPr>
            <p:ph idx="1"/>
            <p:extLst>
              <p:ext uri="{D42A27DB-BD31-4B8C-83A1-F6EECF244321}">
                <p14:modId xmlns:p14="http://schemas.microsoft.com/office/powerpoint/2010/main" val="2536030217"/>
              </p:ext>
            </p:extLst>
          </p:nvPr>
        </p:nvGraphicFramePr>
        <p:xfrm>
          <a:off x="1782501" y="2002419"/>
          <a:ext cx="8333772" cy="3437680"/>
        </p:xfrm>
        <a:graphic>
          <a:graphicData uri="http://schemas.openxmlformats.org/drawingml/2006/table">
            <a:tbl>
              <a:tblPr firstRow="1" firstCol="1" bandRow="1"/>
              <a:tblGrid>
                <a:gridCol w="2360007">
                  <a:extLst>
                    <a:ext uri="{9D8B030D-6E8A-4147-A177-3AD203B41FA5}">
                      <a16:colId xmlns:a16="http://schemas.microsoft.com/office/drawing/2014/main" val="3945069064"/>
                    </a:ext>
                  </a:extLst>
                </a:gridCol>
                <a:gridCol w="2212506">
                  <a:extLst>
                    <a:ext uri="{9D8B030D-6E8A-4147-A177-3AD203B41FA5}">
                      <a16:colId xmlns:a16="http://schemas.microsoft.com/office/drawing/2014/main" val="3191423702"/>
                    </a:ext>
                  </a:extLst>
                </a:gridCol>
                <a:gridCol w="1546295">
                  <a:extLst>
                    <a:ext uri="{9D8B030D-6E8A-4147-A177-3AD203B41FA5}">
                      <a16:colId xmlns:a16="http://schemas.microsoft.com/office/drawing/2014/main" val="19098468"/>
                    </a:ext>
                  </a:extLst>
                </a:gridCol>
                <a:gridCol w="2214964">
                  <a:extLst>
                    <a:ext uri="{9D8B030D-6E8A-4147-A177-3AD203B41FA5}">
                      <a16:colId xmlns:a16="http://schemas.microsoft.com/office/drawing/2014/main" val="2040891970"/>
                    </a:ext>
                  </a:extLst>
                </a:gridCol>
              </a:tblGrid>
              <a:tr h="491097">
                <a:tc>
                  <a:txBody>
                    <a:bodyPr/>
                    <a:lstStyle/>
                    <a:p>
                      <a:r>
                        <a:rPr lang="en-US" sz="1600" b="1">
                          <a:effectLst/>
                          <a:latin typeface="Arial" panose="020B0604020202020204" pitchFamily="34" charset="0"/>
                          <a:cs typeface="Times New Roman" panose="02020603050405020304" pitchFamily="18" charset="0"/>
                        </a:rPr>
                        <a:t>Document Title</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600" b="1">
                          <a:effectLst/>
                          <a:latin typeface="Arial" panose="020B0604020202020204" pitchFamily="34" charset="0"/>
                          <a:cs typeface="Times New Roman" panose="02020603050405020304" pitchFamily="18" charset="0"/>
                        </a:rPr>
                        <a:t>Include in designated file</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600" b="1">
                          <a:effectLst/>
                          <a:latin typeface="Arial" panose="020B0604020202020204" pitchFamily="34" charset="0"/>
                          <a:cs typeface="Times New Roman" panose="02020603050405020304" pitchFamily="18" charset="0"/>
                        </a:rPr>
                        <a:t>Count in 15-page limit</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600" b="1">
                          <a:effectLst/>
                          <a:latin typeface="Arial" panose="020B0604020202020204" pitchFamily="34" charset="0"/>
                          <a:cs typeface="Times New Roman" panose="02020603050405020304" pitchFamily="18" charset="0"/>
                        </a:rPr>
                        <a:t>Must be numbered</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1754273"/>
                  </a:ext>
                </a:extLst>
              </a:tr>
              <a:tr h="245549">
                <a:tc>
                  <a:txBody>
                    <a:bodyPr/>
                    <a:lstStyle/>
                    <a:p>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3219641248"/>
                  </a:ext>
                </a:extLst>
              </a:tr>
              <a:tr h="491097">
                <a:tc>
                  <a:txBody>
                    <a:bodyPr/>
                    <a:lstStyle/>
                    <a:p>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r>
                        <a:rPr lang="en-US" sz="1600">
                          <a:effectLst/>
                          <a:latin typeface="Arial" panose="020B0604020202020204" pitchFamily="34" charset="0"/>
                          <a:cs typeface="Times New Roman" panose="02020603050405020304" pitchFamily="18" charset="0"/>
                        </a:rPr>
                        <a:t>Abstract</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r>
                        <a:rPr lang="en-US" sz="1600">
                          <a:effectLst/>
                          <a:latin typeface="Arial" panose="020B0604020202020204" pitchFamily="34" charset="0"/>
                          <a:cs typeface="Times New Roman" panose="02020603050405020304" pitchFamily="18" charset="0"/>
                        </a:rPr>
                        <a:t>Narrative</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pPr algn="ctr"/>
                      <a:r>
                        <a:rPr lang="en-US" sz="1600">
                          <a:effectLst/>
                          <a:latin typeface="Arial" panose="020B0604020202020204" pitchFamily="34" charset="0"/>
                          <a:cs typeface="Times New Roman" panose="02020603050405020304" pitchFamily="18" charset="0"/>
                        </a:rPr>
                        <a:t>Yes</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pPr algn="ctr"/>
                      <a:r>
                        <a:rPr lang="en-US" sz="1600">
                          <a:effectLst/>
                          <a:latin typeface="Arial" panose="020B0604020202020204" pitchFamily="34" charset="0"/>
                          <a:cs typeface="Times New Roman" panose="02020603050405020304" pitchFamily="18" charset="0"/>
                        </a:rPr>
                        <a:t>No</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0779650"/>
                  </a:ext>
                </a:extLst>
              </a:tr>
              <a:tr h="491097">
                <a:tc>
                  <a:txBody>
                    <a:bodyPr/>
                    <a:lstStyle/>
                    <a:p>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r>
                        <a:rPr lang="en-US" sz="1600">
                          <a:effectLst/>
                          <a:latin typeface="Arial" panose="020B0604020202020204" pitchFamily="34" charset="0"/>
                          <a:cs typeface="Times New Roman" panose="02020603050405020304" pitchFamily="18" charset="0"/>
                        </a:rPr>
                        <a:t>Narrative</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r>
                        <a:rPr lang="en-US" sz="1600">
                          <a:effectLst/>
                          <a:latin typeface="Arial" panose="020B0604020202020204" pitchFamily="34" charset="0"/>
                          <a:cs typeface="Times New Roman" panose="02020603050405020304" pitchFamily="18" charset="0"/>
                        </a:rPr>
                        <a:t>Narrative</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pPr algn="ctr"/>
                      <a:r>
                        <a:rPr lang="en-US" sz="1600">
                          <a:effectLst/>
                          <a:latin typeface="Arial" panose="020B0604020202020204" pitchFamily="34" charset="0"/>
                          <a:cs typeface="Times New Roman" panose="02020603050405020304" pitchFamily="18" charset="0"/>
                        </a:rPr>
                        <a:t>Yes</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pPr algn="ctr"/>
                      <a:r>
                        <a:rPr lang="en-US" sz="1600">
                          <a:effectLst/>
                          <a:latin typeface="Arial" panose="020B0604020202020204" pitchFamily="34" charset="0"/>
                          <a:cs typeface="Times New Roman" panose="02020603050405020304" pitchFamily="18" charset="0"/>
                        </a:rPr>
                        <a:t>Yes</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8925707"/>
                  </a:ext>
                </a:extLst>
              </a:tr>
              <a:tr h="736646">
                <a:tc>
                  <a:txBody>
                    <a:bodyPr/>
                    <a:lstStyle/>
                    <a:p>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r>
                        <a:rPr lang="en-US" sz="1600">
                          <a:effectLst/>
                          <a:latin typeface="Arial" panose="020B0604020202020204" pitchFamily="34" charset="0"/>
                          <a:cs typeface="Times New Roman" panose="02020603050405020304" pitchFamily="18" charset="0"/>
                        </a:rPr>
                        <a:t>Budget</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r>
                        <a:rPr lang="en-US" sz="1600">
                          <a:effectLst/>
                          <a:latin typeface="Arial" panose="020B0604020202020204" pitchFamily="34" charset="0"/>
                          <a:cs typeface="Times New Roman" panose="02020603050405020304" pitchFamily="18" charset="0"/>
                        </a:rPr>
                        <a:t>Budget</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pPr algn="ctr"/>
                      <a:r>
                        <a:rPr lang="en-US" sz="1600">
                          <a:effectLst/>
                          <a:latin typeface="Arial" panose="020B0604020202020204" pitchFamily="34" charset="0"/>
                          <a:cs typeface="Times New Roman" panose="02020603050405020304" pitchFamily="18" charset="0"/>
                        </a:rPr>
                        <a:t>No</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pPr algn="ctr"/>
                      <a:r>
                        <a:rPr lang="en-US" sz="1600">
                          <a:effectLst/>
                          <a:latin typeface="Arial" panose="020B0604020202020204" pitchFamily="34" charset="0"/>
                          <a:cs typeface="Times New Roman" panose="02020603050405020304" pitchFamily="18" charset="0"/>
                        </a:rPr>
                        <a:t>No</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3883409"/>
                  </a:ext>
                </a:extLst>
              </a:tr>
              <a:tr h="491097">
                <a:tc>
                  <a:txBody>
                    <a:bodyPr/>
                    <a:lstStyle/>
                    <a:p>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r>
                        <a:rPr lang="en-US" sz="1600">
                          <a:effectLst/>
                          <a:latin typeface="Arial" panose="020B0604020202020204" pitchFamily="34" charset="0"/>
                          <a:cs typeface="Times New Roman" panose="02020603050405020304" pitchFamily="18" charset="0"/>
                        </a:rPr>
                        <a:t>Work Plan</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600">
                          <a:effectLst/>
                          <a:latin typeface="Arial" panose="020B0604020202020204" pitchFamily="34" charset="0"/>
                          <a:cs typeface="Times New Roman" panose="02020603050405020304" pitchFamily="18" charset="0"/>
                        </a:rPr>
                        <a:t>Work Plan</a:t>
                      </a:r>
                      <a:endParaRPr lang="en-US" sz="1400">
                        <a:effectLst/>
                        <a:latin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pPr algn="ctr"/>
                      <a:r>
                        <a:rPr lang="en-US" sz="1600">
                          <a:effectLst/>
                          <a:latin typeface="Arial" panose="020B0604020202020204" pitchFamily="34" charset="0"/>
                          <a:cs typeface="Times New Roman" panose="02020603050405020304" pitchFamily="18" charset="0"/>
                        </a:rPr>
                        <a:t>No</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pPr algn="ctr"/>
                      <a:r>
                        <a:rPr lang="en-US" sz="1600">
                          <a:effectLst/>
                          <a:latin typeface="Arial" panose="020B0604020202020204" pitchFamily="34" charset="0"/>
                          <a:cs typeface="Times New Roman" panose="02020603050405020304" pitchFamily="18" charset="0"/>
                        </a:rPr>
                        <a:t>No</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8351240"/>
                  </a:ext>
                </a:extLst>
              </a:tr>
              <a:tr h="491097">
                <a:tc>
                  <a:txBody>
                    <a:bodyPr/>
                    <a:lstStyle/>
                    <a:p>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r>
                        <a:rPr lang="en-US" sz="1600">
                          <a:effectLst/>
                          <a:latin typeface="Arial" panose="020B0604020202020204" pitchFamily="34" charset="0"/>
                          <a:cs typeface="Times New Roman" panose="02020603050405020304" pitchFamily="18" charset="0"/>
                        </a:rPr>
                        <a:t>Attachments</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r>
                        <a:rPr lang="en-US" sz="1600">
                          <a:effectLst/>
                          <a:latin typeface="Arial" panose="020B0604020202020204" pitchFamily="34" charset="0"/>
                          <a:cs typeface="Times New Roman" panose="02020603050405020304" pitchFamily="18" charset="0"/>
                        </a:rPr>
                        <a:t>Attachments</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a:effectLst/>
                          <a:latin typeface="Arial" panose="020B0604020202020204" pitchFamily="34" charset="0"/>
                          <a:cs typeface="Times New Roman" panose="02020603050405020304" pitchFamily="18" charset="0"/>
                        </a:rPr>
                        <a:t> </a:t>
                      </a:r>
                      <a:endParaRPr lang="en-US" sz="1400">
                        <a:effectLst/>
                        <a:latin typeface="Calibri" panose="020F0502020204030204" pitchFamily="34" charset="0"/>
                        <a:cs typeface="Times New Roman" panose="02020603050405020304" pitchFamily="18" charset="0"/>
                      </a:endParaRPr>
                    </a:p>
                    <a:p>
                      <a:pPr algn="ctr"/>
                      <a:r>
                        <a:rPr lang="en-US" sz="1600">
                          <a:effectLst/>
                          <a:latin typeface="Arial" panose="020B0604020202020204" pitchFamily="34" charset="0"/>
                          <a:cs typeface="Times New Roman" panose="02020603050405020304" pitchFamily="18" charset="0"/>
                        </a:rPr>
                        <a:t>No</a:t>
                      </a:r>
                      <a:endParaRPr lang="en-US" sz="14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dirty="0">
                          <a:effectLst/>
                          <a:latin typeface="Arial" panose="020B0604020202020204" pitchFamily="34" charset="0"/>
                          <a:cs typeface="Times New Roman" panose="02020603050405020304" pitchFamily="18" charset="0"/>
                        </a:rPr>
                        <a:t> </a:t>
                      </a:r>
                      <a:endParaRPr lang="en-US" sz="1400" dirty="0">
                        <a:effectLst/>
                        <a:latin typeface="Calibri" panose="020F0502020204030204" pitchFamily="34" charset="0"/>
                        <a:cs typeface="Times New Roman" panose="02020603050405020304" pitchFamily="18" charset="0"/>
                      </a:endParaRPr>
                    </a:p>
                    <a:p>
                      <a:pPr algn="ctr"/>
                      <a:r>
                        <a:rPr lang="en-US" sz="1600" dirty="0">
                          <a:effectLst/>
                          <a:latin typeface="Arial" panose="020B0604020202020204" pitchFamily="34" charset="0"/>
                          <a:cs typeface="Times New Roman" panose="02020603050405020304" pitchFamily="18" charset="0"/>
                        </a:rPr>
                        <a:t>Yes</a:t>
                      </a:r>
                      <a:endParaRPr lang="en-US" sz="14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8795962"/>
                  </a:ext>
                </a:extLst>
              </a:tr>
            </a:tbl>
          </a:graphicData>
        </a:graphic>
      </p:graphicFrame>
    </p:spTree>
    <p:extLst>
      <p:ext uri="{BB962C8B-B14F-4D97-AF65-F5344CB8AC3E}">
        <p14:creationId xmlns:p14="http://schemas.microsoft.com/office/powerpoint/2010/main" val="1111035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AF8CB-106B-4F0E-BF00-C901184AF8E2}"/>
              </a:ext>
            </a:extLst>
          </p:cNvPr>
          <p:cNvSpPr>
            <a:spLocks noGrp="1"/>
          </p:cNvSpPr>
          <p:nvPr>
            <p:ph type="title"/>
          </p:nvPr>
        </p:nvSpPr>
        <p:spPr/>
        <p:txBody>
          <a:bodyPr/>
          <a:lstStyle/>
          <a:p>
            <a:r>
              <a:rPr lang="en-US" dirty="0">
                <a:solidFill>
                  <a:schemeClr val="tx1"/>
                </a:solidFill>
              </a:rPr>
              <a:t>Application Review Information</a:t>
            </a:r>
          </a:p>
        </p:txBody>
      </p:sp>
      <p:sp>
        <p:nvSpPr>
          <p:cNvPr id="3" name="Content Placeholder 2">
            <a:extLst>
              <a:ext uri="{FF2B5EF4-FFF2-40B4-BE49-F238E27FC236}">
                <a16:creationId xmlns:a16="http://schemas.microsoft.com/office/drawing/2014/main" id="{EC1D8D23-FDCC-459F-9A92-3FDCCBDD2A05}"/>
              </a:ext>
            </a:extLst>
          </p:cNvPr>
          <p:cNvSpPr>
            <a:spLocks noGrp="1"/>
          </p:cNvSpPr>
          <p:nvPr>
            <p:ph idx="1"/>
          </p:nvPr>
        </p:nvSpPr>
        <p:spPr>
          <a:xfrm>
            <a:off x="1097280" y="1845734"/>
            <a:ext cx="10058400" cy="4250266"/>
          </a:xfrm>
        </p:spPr>
        <p:txBody>
          <a:bodyPr>
            <a:normAutofit fontScale="85000" lnSpcReduction="20000"/>
          </a:bodyPr>
          <a:lstStyle/>
          <a:p>
            <a:pPr marL="0" indent="0">
              <a:buNone/>
            </a:pPr>
            <a:r>
              <a:rPr lang="en-US" sz="2600" dirty="0">
                <a:solidFill>
                  <a:schemeClr val="tx1"/>
                </a:solidFill>
              </a:rPr>
              <a:t>Applications will be scored according to the following criteria:</a:t>
            </a:r>
          </a:p>
          <a:p>
            <a:pPr>
              <a:buFont typeface="Arial" panose="020B0604020202020204" pitchFamily="34" charset="0"/>
              <a:buChar char="•"/>
            </a:pPr>
            <a:r>
              <a:rPr lang="en-US" sz="2600" dirty="0">
                <a:solidFill>
                  <a:schemeClr val="tx1"/>
                </a:solidFill>
              </a:rPr>
              <a:t>Clarity of plan (0-5 points)</a:t>
            </a:r>
          </a:p>
          <a:p>
            <a:pPr>
              <a:buFont typeface="Arial" panose="020B0604020202020204" pitchFamily="34" charset="0"/>
              <a:buChar char="•"/>
            </a:pPr>
            <a:r>
              <a:rPr lang="en-US" sz="2600" dirty="0">
                <a:solidFill>
                  <a:schemeClr val="tx1"/>
                </a:solidFill>
              </a:rPr>
              <a:t>Demonstrated need (0-10 points)</a:t>
            </a:r>
          </a:p>
          <a:p>
            <a:pPr>
              <a:buFont typeface="Arial" panose="020B0604020202020204" pitchFamily="34" charset="0"/>
              <a:buChar char="•"/>
            </a:pPr>
            <a:r>
              <a:rPr lang="en-US" sz="2600" dirty="0">
                <a:solidFill>
                  <a:schemeClr val="tx1"/>
                </a:solidFill>
              </a:rPr>
              <a:t>Data Collection Capacity (0-10 points)</a:t>
            </a:r>
          </a:p>
          <a:p>
            <a:pPr>
              <a:buFont typeface="Arial" panose="020B0604020202020204" pitchFamily="34" charset="0"/>
              <a:buChar char="•"/>
            </a:pPr>
            <a:r>
              <a:rPr lang="en-US" sz="2600" dirty="0">
                <a:solidFill>
                  <a:schemeClr val="tx1"/>
                </a:solidFill>
              </a:rPr>
              <a:t>Work Plan (0-10 points)</a:t>
            </a:r>
          </a:p>
          <a:p>
            <a:pPr>
              <a:buFont typeface="Arial" panose="020B0604020202020204" pitchFamily="34" charset="0"/>
              <a:buChar char="•"/>
            </a:pPr>
            <a:r>
              <a:rPr lang="en-US" sz="2600" dirty="0">
                <a:solidFill>
                  <a:schemeClr val="tx1"/>
                </a:solidFill>
              </a:rPr>
              <a:t>Budget (0-5 points)</a:t>
            </a:r>
          </a:p>
          <a:p>
            <a:pPr>
              <a:buFont typeface="Arial" panose="020B0604020202020204" pitchFamily="34" charset="0"/>
              <a:buChar char="•"/>
            </a:pPr>
            <a:r>
              <a:rPr lang="en-US" sz="2600" dirty="0">
                <a:solidFill>
                  <a:schemeClr val="tx1"/>
                </a:solidFill>
              </a:rPr>
              <a:t>Potential impact (0-5 points)</a:t>
            </a:r>
          </a:p>
          <a:p>
            <a:pPr>
              <a:buFont typeface="Arial" panose="020B0604020202020204" pitchFamily="34" charset="0"/>
              <a:buChar char="•"/>
            </a:pPr>
            <a:r>
              <a:rPr lang="en-US" sz="2600" dirty="0">
                <a:solidFill>
                  <a:schemeClr val="tx1"/>
                </a:solidFill>
              </a:rPr>
              <a:t>Innovative Approach (0-5 points)</a:t>
            </a:r>
          </a:p>
          <a:p>
            <a:endParaRPr lang="en-US" sz="2600" dirty="0">
              <a:solidFill>
                <a:schemeClr val="tx1"/>
              </a:solidFill>
            </a:endParaRPr>
          </a:p>
          <a:p>
            <a:r>
              <a:rPr lang="en-US" sz="2600" dirty="0">
                <a:solidFill>
                  <a:schemeClr val="tx1"/>
                </a:solidFill>
              </a:rPr>
              <a:t>The four applicants with the highest cumulative scores will be awarded funds.</a:t>
            </a:r>
          </a:p>
          <a:p>
            <a:endParaRPr lang="en-US" dirty="0"/>
          </a:p>
          <a:p>
            <a:endParaRPr lang="en-US" dirty="0"/>
          </a:p>
        </p:txBody>
      </p:sp>
    </p:spTree>
    <p:extLst>
      <p:ext uri="{BB962C8B-B14F-4D97-AF65-F5344CB8AC3E}">
        <p14:creationId xmlns:p14="http://schemas.microsoft.com/office/powerpoint/2010/main" val="1244086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8F4CD-F70D-43A8-8C3D-F68B5512307E}"/>
              </a:ext>
            </a:extLst>
          </p:cNvPr>
          <p:cNvSpPr>
            <a:spLocks noGrp="1"/>
          </p:cNvSpPr>
          <p:nvPr>
            <p:ph type="title"/>
          </p:nvPr>
        </p:nvSpPr>
        <p:spPr/>
        <p:txBody>
          <a:bodyPr/>
          <a:lstStyle/>
          <a:p>
            <a:r>
              <a:rPr lang="en-US" dirty="0">
                <a:solidFill>
                  <a:schemeClr val="tx1"/>
                </a:solidFill>
              </a:rPr>
              <a:t>Frequently Asked Questions</a:t>
            </a:r>
          </a:p>
        </p:txBody>
      </p:sp>
      <p:sp>
        <p:nvSpPr>
          <p:cNvPr id="3" name="Content Placeholder 2">
            <a:extLst>
              <a:ext uri="{FF2B5EF4-FFF2-40B4-BE49-F238E27FC236}">
                <a16:creationId xmlns:a16="http://schemas.microsoft.com/office/drawing/2014/main" id="{24D00E9A-E660-47C4-841B-038C16B9CA4D}"/>
              </a:ext>
            </a:extLst>
          </p:cNvPr>
          <p:cNvSpPr>
            <a:spLocks noGrp="1"/>
          </p:cNvSpPr>
          <p:nvPr>
            <p:ph idx="1"/>
          </p:nvPr>
        </p:nvSpPr>
        <p:spPr/>
        <p:txBody>
          <a:bodyPr/>
          <a:lstStyle/>
          <a:p>
            <a:r>
              <a:rPr lang="en-US" dirty="0">
                <a:solidFill>
                  <a:schemeClr val="tx1"/>
                </a:solidFill>
              </a:rPr>
              <a:t>Q: What is the schedule for reviewing applications?</a:t>
            </a:r>
          </a:p>
          <a:p>
            <a:r>
              <a:rPr lang="en-US" dirty="0">
                <a:solidFill>
                  <a:schemeClr val="tx1"/>
                </a:solidFill>
              </a:rPr>
              <a:t>A: Applications must be submitted by October 9, 2020. SCDAA will review applications based on the criteria above and decide by the week of October 25. Funding will begin on November 1, 2020. Newly-funded CBOs who are selected should plan to have onboarding calls and webinars the week of November 1, 2020. </a:t>
            </a:r>
          </a:p>
          <a:p>
            <a:endParaRPr lang="en-US" dirty="0">
              <a:solidFill>
                <a:schemeClr val="tx1"/>
              </a:solidFill>
            </a:endParaRPr>
          </a:p>
          <a:p>
            <a:r>
              <a:rPr lang="en-US" dirty="0">
                <a:solidFill>
                  <a:schemeClr val="tx1"/>
                </a:solidFill>
              </a:rPr>
              <a:t>Q: If I am already funded as part of the SCD Newborn Screening Follow-Up Program, can I apply for additional funding?</a:t>
            </a:r>
          </a:p>
          <a:p>
            <a:r>
              <a:rPr lang="en-US" dirty="0">
                <a:solidFill>
                  <a:schemeClr val="tx1"/>
                </a:solidFill>
              </a:rPr>
              <a:t>A: Yes. Current sub-grantees can apply to be considered for additional funding. Please refer to specific instructions for current sub-grantees in the Application and Submission Information section.</a:t>
            </a:r>
          </a:p>
          <a:p>
            <a:endParaRPr lang="en-US" dirty="0"/>
          </a:p>
        </p:txBody>
      </p:sp>
    </p:spTree>
    <p:extLst>
      <p:ext uri="{BB962C8B-B14F-4D97-AF65-F5344CB8AC3E}">
        <p14:creationId xmlns:p14="http://schemas.microsoft.com/office/powerpoint/2010/main" val="1752648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8F4CD-F70D-43A8-8C3D-F68B5512307E}"/>
              </a:ext>
            </a:extLst>
          </p:cNvPr>
          <p:cNvSpPr>
            <a:spLocks noGrp="1"/>
          </p:cNvSpPr>
          <p:nvPr>
            <p:ph type="title"/>
          </p:nvPr>
        </p:nvSpPr>
        <p:spPr/>
        <p:txBody>
          <a:bodyPr/>
          <a:lstStyle/>
          <a:p>
            <a:r>
              <a:rPr lang="en-US" dirty="0">
                <a:solidFill>
                  <a:schemeClr val="tx1"/>
                </a:solidFill>
              </a:rPr>
              <a:t>Frequently Asked Questions</a:t>
            </a:r>
          </a:p>
        </p:txBody>
      </p:sp>
      <p:sp>
        <p:nvSpPr>
          <p:cNvPr id="3" name="Content Placeholder 2">
            <a:extLst>
              <a:ext uri="{FF2B5EF4-FFF2-40B4-BE49-F238E27FC236}">
                <a16:creationId xmlns:a16="http://schemas.microsoft.com/office/drawing/2014/main" id="{24D00E9A-E660-47C4-841B-038C16B9CA4D}"/>
              </a:ext>
            </a:extLst>
          </p:cNvPr>
          <p:cNvSpPr>
            <a:spLocks noGrp="1"/>
          </p:cNvSpPr>
          <p:nvPr>
            <p:ph idx="1"/>
          </p:nvPr>
        </p:nvSpPr>
        <p:spPr/>
        <p:txBody>
          <a:bodyPr/>
          <a:lstStyle/>
          <a:p>
            <a:r>
              <a:rPr lang="en-US" dirty="0">
                <a:solidFill>
                  <a:schemeClr val="tx1"/>
                </a:solidFill>
              </a:rPr>
              <a:t>Q: Do I need to be an SCDAA member organizations?</a:t>
            </a:r>
          </a:p>
          <a:p>
            <a:r>
              <a:rPr lang="en-US" dirty="0">
                <a:solidFill>
                  <a:schemeClr val="tx1"/>
                </a:solidFill>
              </a:rPr>
              <a:t>A: No, CBOs are not required to be an SCDAA member organization.</a:t>
            </a:r>
          </a:p>
          <a:p>
            <a:endParaRPr lang="en-US" dirty="0">
              <a:solidFill>
                <a:schemeClr val="tx1"/>
              </a:solidFill>
            </a:endParaRPr>
          </a:p>
          <a:p>
            <a:r>
              <a:rPr lang="en-US" dirty="0">
                <a:solidFill>
                  <a:schemeClr val="tx1"/>
                </a:solidFill>
              </a:rPr>
              <a:t>Q: How will CBOs receive funding?</a:t>
            </a:r>
          </a:p>
          <a:p>
            <a:r>
              <a:rPr lang="en-US" dirty="0">
                <a:solidFill>
                  <a:schemeClr val="tx1"/>
                </a:solidFill>
              </a:rPr>
              <a:t>A: Funding is provided on a reimbursement basis. CBOs will spend funds on allowable costs and be reimbursed by the 15</a:t>
            </a:r>
            <a:r>
              <a:rPr lang="en-US" baseline="30000" dirty="0">
                <a:solidFill>
                  <a:schemeClr val="tx1"/>
                </a:solidFill>
              </a:rPr>
              <a:t>th</a:t>
            </a:r>
            <a:r>
              <a:rPr lang="en-US" dirty="0">
                <a:solidFill>
                  <a:schemeClr val="tx1"/>
                </a:solidFill>
              </a:rPr>
              <a:t> of the following month. Receiving reimbursement is contingent on submitting documentation of expenses each month.</a:t>
            </a:r>
          </a:p>
          <a:p>
            <a:endParaRPr lang="en-US" dirty="0"/>
          </a:p>
        </p:txBody>
      </p:sp>
    </p:spTree>
    <p:extLst>
      <p:ext uri="{BB962C8B-B14F-4D97-AF65-F5344CB8AC3E}">
        <p14:creationId xmlns:p14="http://schemas.microsoft.com/office/powerpoint/2010/main" val="2870750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7E29-ACB5-42F0-8913-D14C95CBC156}"/>
              </a:ext>
            </a:extLst>
          </p:cNvPr>
          <p:cNvSpPr>
            <a:spLocks noGrp="1"/>
          </p:cNvSpPr>
          <p:nvPr>
            <p:ph type="title"/>
          </p:nvPr>
        </p:nvSpPr>
        <p:spPr/>
        <p:txBody>
          <a:bodyPr/>
          <a:lstStyle/>
          <a:p>
            <a:r>
              <a:rPr lang="en-US" dirty="0">
                <a:solidFill>
                  <a:schemeClr val="tx1"/>
                </a:solidFill>
              </a:rPr>
              <a:t>Frequently Asked Questions</a:t>
            </a:r>
          </a:p>
        </p:txBody>
      </p:sp>
      <p:sp>
        <p:nvSpPr>
          <p:cNvPr id="3" name="Content Placeholder 2">
            <a:extLst>
              <a:ext uri="{FF2B5EF4-FFF2-40B4-BE49-F238E27FC236}">
                <a16:creationId xmlns:a16="http://schemas.microsoft.com/office/drawing/2014/main" id="{D6E03A42-F4AB-4E47-B28E-E934932FAEE2}"/>
              </a:ext>
            </a:extLst>
          </p:cNvPr>
          <p:cNvSpPr>
            <a:spLocks noGrp="1"/>
          </p:cNvSpPr>
          <p:nvPr>
            <p:ph idx="1"/>
          </p:nvPr>
        </p:nvSpPr>
        <p:spPr/>
        <p:txBody>
          <a:bodyPr/>
          <a:lstStyle/>
          <a:p>
            <a:r>
              <a:rPr lang="en-US" dirty="0">
                <a:solidFill>
                  <a:schemeClr val="tx1"/>
                </a:solidFill>
              </a:rPr>
              <a:t>Q: What will happen after federal funding ends?</a:t>
            </a:r>
          </a:p>
          <a:p>
            <a:r>
              <a:rPr lang="en-US" dirty="0">
                <a:solidFill>
                  <a:schemeClr val="tx1"/>
                </a:solidFill>
              </a:rPr>
              <a:t>A: This federal grant will continue until May 31, 2021. A new iteration of the Sickle Cell Disease Newborn Screening Follow-Up Program was recently announced by the Health Resources and Services Administration (HRSA). The funding forecast is available here: </a:t>
            </a:r>
          </a:p>
          <a:p>
            <a:r>
              <a:rPr lang="en-US" u="sng" dirty="0">
                <a:solidFill>
                  <a:schemeClr val="tx1"/>
                </a:solidFill>
                <a:hlinkClick r:id="rId2">
                  <a:extLst>
                    <a:ext uri="{A12FA001-AC4F-418D-AE19-62706E023703}">
                      <ahyp:hlinkClr xmlns:ahyp="http://schemas.microsoft.com/office/drawing/2018/hyperlinkcolor" val="tx"/>
                    </a:ext>
                  </a:extLst>
                </a:hlinkClick>
              </a:rPr>
              <a:t>https://www.grants.gov/web/grants/view-opportunity.html?oppId=328460</a:t>
            </a:r>
            <a:r>
              <a:rPr lang="en-US" u="sng" dirty="0">
                <a:solidFill>
                  <a:schemeClr val="tx1"/>
                </a:solidFill>
              </a:rPr>
              <a:t> </a:t>
            </a:r>
            <a:r>
              <a:rPr lang="en-US" dirty="0">
                <a:solidFill>
                  <a:schemeClr val="tx1"/>
                </a:solidFill>
              </a:rPr>
              <a:t> </a:t>
            </a:r>
          </a:p>
          <a:p>
            <a:r>
              <a:rPr lang="en-US" dirty="0">
                <a:solidFill>
                  <a:schemeClr val="tx1"/>
                </a:solidFill>
              </a:rPr>
              <a:t>SCDAA does not have any more information than what is included in the forecast. </a:t>
            </a:r>
          </a:p>
          <a:p>
            <a:r>
              <a:rPr lang="en-US" dirty="0">
                <a:solidFill>
                  <a:schemeClr val="tx1"/>
                </a:solidFill>
              </a:rPr>
              <a:t>SCDAA has been sharing resources to assist CBOs in sustaining successful grant activities. Newly-funded CBOs would also receive these resources.</a:t>
            </a:r>
          </a:p>
          <a:p>
            <a:endParaRPr lang="en-US" dirty="0"/>
          </a:p>
        </p:txBody>
      </p:sp>
    </p:spTree>
    <p:extLst>
      <p:ext uri="{BB962C8B-B14F-4D97-AF65-F5344CB8AC3E}">
        <p14:creationId xmlns:p14="http://schemas.microsoft.com/office/powerpoint/2010/main" val="374598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FA81-1B6B-4AD8-A22C-441EEB95EF0F}"/>
              </a:ext>
            </a:extLst>
          </p:cNvPr>
          <p:cNvSpPr>
            <a:spLocks noGrp="1"/>
          </p:cNvSpPr>
          <p:nvPr>
            <p:ph type="title"/>
          </p:nvPr>
        </p:nvSpPr>
        <p:spPr/>
        <p:txBody>
          <a:bodyPr/>
          <a:lstStyle/>
          <a:p>
            <a:r>
              <a:rPr lang="en-US" dirty="0">
                <a:solidFill>
                  <a:schemeClr val="tx1"/>
                </a:solidFill>
              </a:rPr>
              <a:t>Agenda</a:t>
            </a:r>
          </a:p>
        </p:txBody>
      </p:sp>
      <p:sp>
        <p:nvSpPr>
          <p:cNvPr id="3" name="Content Placeholder 2">
            <a:extLst>
              <a:ext uri="{FF2B5EF4-FFF2-40B4-BE49-F238E27FC236}">
                <a16:creationId xmlns:a16="http://schemas.microsoft.com/office/drawing/2014/main" id="{8B2D5EEE-1BDF-442E-BA08-6E158834ED91}"/>
              </a:ext>
            </a:extLst>
          </p:cNvPr>
          <p:cNvSpPr>
            <a:spLocks noGrp="1"/>
          </p:cNvSpPr>
          <p:nvPr>
            <p:ph idx="1"/>
          </p:nvPr>
        </p:nvSpPr>
        <p:spPr/>
        <p:txBody>
          <a:bodyPr>
            <a:normAutofit/>
          </a:bodyPr>
          <a:lstStyle/>
          <a:p>
            <a:r>
              <a:rPr lang="en-US" sz="2400" dirty="0">
                <a:solidFill>
                  <a:schemeClr val="tx1"/>
                </a:solidFill>
              </a:rPr>
              <a:t>Introductions</a:t>
            </a:r>
          </a:p>
          <a:p>
            <a:r>
              <a:rPr lang="en-US" sz="2400" dirty="0">
                <a:solidFill>
                  <a:schemeClr val="tx1"/>
                </a:solidFill>
              </a:rPr>
              <a:t>Overview of RFP</a:t>
            </a:r>
          </a:p>
          <a:p>
            <a:pPr lvl="1">
              <a:buFont typeface="Arial" panose="020B0604020202020204" pitchFamily="34" charset="0"/>
              <a:buChar char="•"/>
            </a:pPr>
            <a:r>
              <a:rPr lang="en-US" sz="2000" dirty="0">
                <a:solidFill>
                  <a:schemeClr val="tx1"/>
                </a:solidFill>
              </a:rPr>
              <a:t>Eligibility</a:t>
            </a:r>
          </a:p>
          <a:p>
            <a:pPr lvl="1">
              <a:buFont typeface="Arial" panose="020B0604020202020204" pitchFamily="34" charset="0"/>
              <a:buChar char="•"/>
            </a:pPr>
            <a:r>
              <a:rPr lang="en-US" sz="2000" dirty="0">
                <a:solidFill>
                  <a:schemeClr val="tx1"/>
                </a:solidFill>
              </a:rPr>
              <a:t>Program Requirements</a:t>
            </a:r>
          </a:p>
          <a:p>
            <a:pPr lvl="1">
              <a:buFont typeface="Arial" panose="020B0604020202020204" pitchFamily="34" charset="0"/>
              <a:buChar char="•"/>
            </a:pPr>
            <a:r>
              <a:rPr lang="en-US" sz="2000" dirty="0">
                <a:solidFill>
                  <a:schemeClr val="tx1"/>
                </a:solidFill>
              </a:rPr>
              <a:t>Application and Submission Information</a:t>
            </a:r>
          </a:p>
          <a:p>
            <a:pPr lvl="1">
              <a:buFont typeface="Arial" panose="020B0604020202020204" pitchFamily="34" charset="0"/>
              <a:buChar char="•"/>
            </a:pPr>
            <a:r>
              <a:rPr lang="en-US" sz="2000" dirty="0">
                <a:solidFill>
                  <a:schemeClr val="tx1"/>
                </a:solidFill>
              </a:rPr>
              <a:t>Application Review Information</a:t>
            </a:r>
          </a:p>
          <a:p>
            <a:pPr marL="0" indent="0">
              <a:buNone/>
            </a:pPr>
            <a:r>
              <a:rPr lang="en-US" sz="2400" dirty="0">
                <a:solidFill>
                  <a:schemeClr val="tx1"/>
                </a:solidFill>
              </a:rPr>
              <a:t>Frequently Asked Questions</a:t>
            </a:r>
          </a:p>
          <a:p>
            <a:pPr marL="0" indent="0">
              <a:buNone/>
            </a:pPr>
            <a:r>
              <a:rPr lang="en-US" sz="2400" dirty="0">
                <a:solidFill>
                  <a:schemeClr val="tx1"/>
                </a:solidFill>
              </a:rPr>
              <a:t>Questions</a:t>
            </a:r>
          </a:p>
        </p:txBody>
      </p:sp>
    </p:spTree>
    <p:extLst>
      <p:ext uri="{BB962C8B-B14F-4D97-AF65-F5344CB8AC3E}">
        <p14:creationId xmlns:p14="http://schemas.microsoft.com/office/powerpoint/2010/main" val="582656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3285" y="4455621"/>
            <a:ext cx="1830331" cy="1830331"/>
          </a:xfrm>
          <a:prstGeom prst="rect">
            <a:avLst/>
          </a:prstGeom>
        </p:spPr>
      </p:pic>
      <p:sp>
        <p:nvSpPr>
          <p:cNvPr id="3" name="Title 2"/>
          <p:cNvSpPr>
            <a:spLocks noGrp="1"/>
          </p:cNvSpPr>
          <p:nvPr>
            <p:ph type="title"/>
          </p:nvPr>
        </p:nvSpPr>
        <p:spPr/>
        <p:txBody>
          <a:bodyPr/>
          <a:lstStyle/>
          <a:p>
            <a:r>
              <a:rPr lang="en-US" dirty="0">
                <a:solidFill>
                  <a:schemeClr val="accent4"/>
                </a:solidFill>
              </a:rPr>
              <a:t>Questions</a:t>
            </a:r>
          </a:p>
        </p:txBody>
      </p:sp>
      <p:sp>
        <p:nvSpPr>
          <p:cNvPr id="4" name="TextBox 3">
            <a:extLst>
              <a:ext uri="{FF2B5EF4-FFF2-40B4-BE49-F238E27FC236}">
                <a16:creationId xmlns:a16="http://schemas.microsoft.com/office/drawing/2014/main" id="{20F450CC-644B-4C6D-B7ED-10B8513847C7}"/>
              </a:ext>
            </a:extLst>
          </p:cNvPr>
          <p:cNvSpPr txBox="1"/>
          <p:nvPr/>
        </p:nvSpPr>
        <p:spPr>
          <a:xfrm>
            <a:off x="1209964" y="2115127"/>
            <a:ext cx="7730837" cy="400110"/>
          </a:xfrm>
          <a:prstGeom prst="rect">
            <a:avLst/>
          </a:prstGeom>
          <a:noFill/>
        </p:spPr>
        <p:txBody>
          <a:bodyPr wrap="square" rtlCol="0">
            <a:spAutoFit/>
          </a:bodyPr>
          <a:lstStyle/>
          <a:p>
            <a:r>
              <a:rPr lang="en-US" sz="2000" dirty="0"/>
              <a:t>Q &amp; A will be recorded and posted to the SCDAA website </a:t>
            </a:r>
          </a:p>
        </p:txBody>
      </p:sp>
    </p:spTree>
    <p:extLst>
      <p:ext uri="{BB962C8B-B14F-4D97-AF65-F5344CB8AC3E}">
        <p14:creationId xmlns:p14="http://schemas.microsoft.com/office/powerpoint/2010/main" val="467052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B0B0B-6B12-49B5-A8A9-9FF94F0F5EF3}"/>
              </a:ext>
            </a:extLst>
          </p:cNvPr>
          <p:cNvSpPr>
            <a:spLocks noGrp="1"/>
          </p:cNvSpPr>
          <p:nvPr>
            <p:ph type="title"/>
          </p:nvPr>
        </p:nvSpPr>
        <p:spPr/>
        <p:txBody>
          <a:bodyPr/>
          <a:lstStyle/>
          <a:p>
            <a:r>
              <a:rPr lang="en-US" dirty="0">
                <a:solidFill>
                  <a:schemeClr val="tx1"/>
                </a:solidFill>
              </a:rPr>
              <a:t>Introductions</a:t>
            </a:r>
          </a:p>
        </p:txBody>
      </p:sp>
      <p:pic>
        <p:nvPicPr>
          <p:cNvPr id="5" name="Picture 4">
            <a:extLst>
              <a:ext uri="{FF2B5EF4-FFF2-40B4-BE49-F238E27FC236}">
                <a16:creationId xmlns:a16="http://schemas.microsoft.com/office/drawing/2014/main" id="{156026A0-F1BC-44D9-B835-BE3489A411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9098" y="1931959"/>
            <a:ext cx="2281679" cy="3188682"/>
          </a:xfrm>
          <a:prstGeom prst="rect">
            <a:avLst/>
          </a:prstGeom>
        </p:spPr>
      </p:pic>
      <p:pic>
        <p:nvPicPr>
          <p:cNvPr id="9" name="Picture 8">
            <a:extLst>
              <a:ext uri="{FF2B5EF4-FFF2-40B4-BE49-F238E27FC236}">
                <a16:creationId xmlns:a16="http://schemas.microsoft.com/office/drawing/2014/main" id="{CC59FF5E-B464-4AA4-9BF1-7BCF33E4E6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8512" y="1984406"/>
            <a:ext cx="2199189" cy="3063886"/>
          </a:xfrm>
          <a:prstGeom prst="rect">
            <a:avLst/>
          </a:prstGeom>
        </p:spPr>
      </p:pic>
      <p:sp>
        <p:nvSpPr>
          <p:cNvPr id="10" name="TextBox 9">
            <a:extLst>
              <a:ext uri="{FF2B5EF4-FFF2-40B4-BE49-F238E27FC236}">
                <a16:creationId xmlns:a16="http://schemas.microsoft.com/office/drawing/2014/main" id="{D903B3B3-BDBE-40FE-B251-BA0E0E9DFE50}"/>
              </a:ext>
            </a:extLst>
          </p:cNvPr>
          <p:cNvSpPr txBox="1"/>
          <p:nvPr/>
        </p:nvSpPr>
        <p:spPr>
          <a:xfrm>
            <a:off x="3206188" y="5130574"/>
            <a:ext cx="3156030" cy="369332"/>
          </a:xfrm>
          <a:prstGeom prst="rect">
            <a:avLst/>
          </a:prstGeom>
          <a:noFill/>
        </p:spPr>
        <p:txBody>
          <a:bodyPr wrap="square" rtlCol="0">
            <a:spAutoFit/>
          </a:bodyPr>
          <a:lstStyle/>
          <a:p>
            <a:r>
              <a:rPr lang="en-US" dirty="0"/>
              <a:t>Ashley Clark, Project Director</a:t>
            </a:r>
          </a:p>
        </p:txBody>
      </p:sp>
      <p:sp>
        <p:nvSpPr>
          <p:cNvPr id="11" name="TextBox 10">
            <a:extLst>
              <a:ext uri="{FF2B5EF4-FFF2-40B4-BE49-F238E27FC236}">
                <a16:creationId xmlns:a16="http://schemas.microsoft.com/office/drawing/2014/main" id="{828B61DA-003F-45BD-B5FB-F7E0CA355219}"/>
              </a:ext>
            </a:extLst>
          </p:cNvPr>
          <p:cNvSpPr txBox="1"/>
          <p:nvPr/>
        </p:nvSpPr>
        <p:spPr>
          <a:xfrm>
            <a:off x="6645798" y="5133034"/>
            <a:ext cx="3447326" cy="369332"/>
          </a:xfrm>
          <a:prstGeom prst="rect">
            <a:avLst/>
          </a:prstGeom>
          <a:noFill/>
        </p:spPr>
        <p:txBody>
          <a:bodyPr wrap="square" rtlCol="0">
            <a:spAutoFit/>
          </a:bodyPr>
          <a:lstStyle/>
          <a:p>
            <a:r>
              <a:rPr lang="en-US" dirty="0"/>
              <a:t>Arielle Juberg, Program Manager</a:t>
            </a:r>
          </a:p>
        </p:txBody>
      </p:sp>
    </p:spTree>
    <p:extLst>
      <p:ext uri="{BB962C8B-B14F-4D97-AF65-F5344CB8AC3E}">
        <p14:creationId xmlns:p14="http://schemas.microsoft.com/office/powerpoint/2010/main" val="1393421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364C6-1B61-4F89-92BF-8956CDEC74AB}"/>
              </a:ext>
            </a:extLst>
          </p:cNvPr>
          <p:cNvSpPr>
            <a:spLocks noGrp="1"/>
          </p:cNvSpPr>
          <p:nvPr>
            <p:ph type="title"/>
          </p:nvPr>
        </p:nvSpPr>
        <p:spPr/>
        <p:txBody>
          <a:bodyPr/>
          <a:lstStyle/>
          <a:p>
            <a:r>
              <a:rPr lang="en-US" dirty="0">
                <a:solidFill>
                  <a:schemeClr val="tx1"/>
                </a:solidFill>
              </a:rPr>
              <a:t>Overview of RFP</a:t>
            </a:r>
          </a:p>
        </p:txBody>
      </p:sp>
      <p:sp>
        <p:nvSpPr>
          <p:cNvPr id="3" name="Content Placeholder 2">
            <a:extLst>
              <a:ext uri="{FF2B5EF4-FFF2-40B4-BE49-F238E27FC236}">
                <a16:creationId xmlns:a16="http://schemas.microsoft.com/office/drawing/2014/main" id="{E2E1DC03-EAAA-486E-93D3-8E83DFC30C10}"/>
              </a:ext>
            </a:extLst>
          </p:cNvPr>
          <p:cNvSpPr>
            <a:spLocks noGrp="1"/>
          </p:cNvSpPr>
          <p:nvPr>
            <p:ph idx="1"/>
          </p:nvPr>
        </p:nvSpPr>
        <p:spPr>
          <a:xfrm>
            <a:off x="1097280" y="1845733"/>
            <a:ext cx="10058400" cy="4388811"/>
          </a:xfrm>
        </p:spPr>
        <p:txBody>
          <a:bodyPr>
            <a:normAutofit/>
          </a:bodyPr>
          <a:lstStyle/>
          <a:p>
            <a:r>
              <a:rPr lang="en-US" sz="2400" dirty="0">
                <a:solidFill>
                  <a:schemeClr val="tx1"/>
                </a:solidFill>
              </a:rPr>
              <a:t>Goal: The goal of this program is to ensure that individuals diagnosed with SCD receive appropriate follow-up services including counseling, education, access to a medical home, and other services by supporting CBOs focused on SCD.</a:t>
            </a:r>
          </a:p>
          <a:p>
            <a:r>
              <a:rPr lang="en-US" sz="2400" dirty="0">
                <a:solidFill>
                  <a:schemeClr val="tx1"/>
                </a:solidFill>
              </a:rPr>
              <a:t>Award: Four awards are available; each award is $25,000. Funds must be spent by May 31, 2021.</a:t>
            </a:r>
          </a:p>
          <a:p>
            <a:r>
              <a:rPr lang="en-US" sz="2400" dirty="0">
                <a:solidFill>
                  <a:schemeClr val="tx1"/>
                </a:solidFill>
              </a:rPr>
              <a:t>Duration: CBOs selected through this funding opportunity will begin November 1, 2020. Funds must be spent by May 31, 2021. Program data should be reported to SCDAA by July 5, 2021.</a:t>
            </a:r>
          </a:p>
          <a:p>
            <a:endParaRPr lang="en-US" sz="2400" dirty="0">
              <a:solidFill>
                <a:schemeClr val="tx1"/>
              </a:solidFill>
            </a:endParaRPr>
          </a:p>
          <a:p>
            <a:r>
              <a:rPr lang="en-US" sz="2400" dirty="0">
                <a:solidFill>
                  <a:srgbClr val="FF0000"/>
                </a:solidFill>
              </a:rPr>
              <a:t>Please refer to RFP posted on SCDAA website for full details</a:t>
            </a:r>
          </a:p>
        </p:txBody>
      </p:sp>
    </p:spTree>
    <p:extLst>
      <p:ext uri="{BB962C8B-B14F-4D97-AF65-F5344CB8AC3E}">
        <p14:creationId xmlns:p14="http://schemas.microsoft.com/office/powerpoint/2010/main" val="282983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1A2B9-BE44-483B-B0C3-ABB13787DCB4}"/>
              </a:ext>
            </a:extLst>
          </p:cNvPr>
          <p:cNvSpPr>
            <a:spLocks noGrp="1"/>
          </p:cNvSpPr>
          <p:nvPr>
            <p:ph type="title"/>
          </p:nvPr>
        </p:nvSpPr>
        <p:spPr/>
        <p:txBody>
          <a:bodyPr/>
          <a:lstStyle/>
          <a:p>
            <a:r>
              <a:rPr lang="en-US" dirty="0">
                <a:solidFill>
                  <a:schemeClr val="tx1"/>
                </a:solidFill>
              </a:rPr>
              <a:t>Eligibility</a:t>
            </a:r>
          </a:p>
        </p:txBody>
      </p:sp>
      <p:sp>
        <p:nvSpPr>
          <p:cNvPr id="3" name="Content Placeholder 2">
            <a:extLst>
              <a:ext uri="{FF2B5EF4-FFF2-40B4-BE49-F238E27FC236}">
                <a16:creationId xmlns:a16="http://schemas.microsoft.com/office/drawing/2014/main" id="{0B1BDFF8-DE2F-488B-B6A4-C1520A4C9CD1}"/>
              </a:ext>
            </a:extLst>
          </p:cNvPr>
          <p:cNvSpPr>
            <a:spLocks noGrp="1"/>
          </p:cNvSpPr>
          <p:nvPr>
            <p:ph idx="1"/>
          </p:nvPr>
        </p:nvSpPr>
        <p:spPr/>
        <p:txBody>
          <a:bodyPr>
            <a:normAutofit/>
          </a:bodyPr>
          <a:lstStyle/>
          <a:p>
            <a:pPr>
              <a:buFont typeface="Arial" panose="020B0604020202020204" pitchFamily="34" charset="0"/>
              <a:buChar char="•"/>
            </a:pPr>
            <a:r>
              <a:rPr lang="en-US" sz="2400" dirty="0">
                <a:solidFill>
                  <a:schemeClr val="tx1"/>
                </a:solidFill>
              </a:rPr>
              <a:t>A Sickle Cell CBO is a 501 (c) (3) non-medical community-based organization or a 501c3 nonprofit organization whose primary purpose is serving individuals with SCD and their families through providing direct, support, and advocacy services. </a:t>
            </a:r>
          </a:p>
          <a:p>
            <a:pPr>
              <a:buFont typeface="Arial" panose="020B0604020202020204" pitchFamily="34" charset="0"/>
              <a:buChar char="•"/>
            </a:pPr>
            <a:r>
              <a:rPr lang="en-US" sz="2400" dirty="0">
                <a:solidFill>
                  <a:schemeClr val="tx1"/>
                </a:solidFill>
              </a:rPr>
              <a:t>A Community Health Worker (CHW) is a lay health worker who is a trusted member of the community they serve and often belongs to the community served.</a:t>
            </a:r>
          </a:p>
          <a:p>
            <a:pPr>
              <a:buFont typeface="Arial" panose="020B0604020202020204" pitchFamily="34" charset="0"/>
              <a:buChar char="•"/>
            </a:pPr>
            <a:r>
              <a:rPr lang="en-US" sz="2400" dirty="0">
                <a:solidFill>
                  <a:schemeClr val="tx1"/>
                </a:solidFill>
              </a:rPr>
              <a:t>Please see Pg. 3 in RFP and “CBO Standards” for full eligibility requirements for CBOs</a:t>
            </a:r>
          </a:p>
        </p:txBody>
      </p:sp>
    </p:spTree>
    <p:extLst>
      <p:ext uri="{BB962C8B-B14F-4D97-AF65-F5344CB8AC3E}">
        <p14:creationId xmlns:p14="http://schemas.microsoft.com/office/powerpoint/2010/main" val="2345709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CFF41-A915-4083-B2F6-CC0816F07C40}"/>
              </a:ext>
            </a:extLst>
          </p:cNvPr>
          <p:cNvSpPr>
            <a:spLocks noGrp="1"/>
          </p:cNvSpPr>
          <p:nvPr>
            <p:ph type="title"/>
          </p:nvPr>
        </p:nvSpPr>
        <p:spPr/>
        <p:txBody>
          <a:bodyPr/>
          <a:lstStyle/>
          <a:p>
            <a:r>
              <a:rPr lang="en-US" dirty="0">
                <a:solidFill>
                  <a:schemeClr val="tx1"/>
                </a:solidFill>
              </a:rPr>
              <a:t>Program Requirements</a:t>
            </a:r>
          </a:p>
        </p:txBody>
      </p:sp>
      <p:sp>
        <p:nvSpPr>
          <p:cNvPr id="3" name="Content Placeholder 2">
            <a:extLst>
              <a:ext uri="{FF2B5EF4-FFF2-40B4-BE49-F238E27FC236}">
                <a16:creationId xmlns:a16="http://schemas.microsoft.com/office/drawing/2014/main" id="{44FE2824-BE12-47DE-A63F-F93D65DE9A3D}"/>
              </a:ext>
            </a:extLst>
          </p:cNvPr>
          <p:cNvSpPr>
            <a:spLocks noGrp="1"/>
          </p:cNvSpPr>
          <p:nvPr>
            <p:ph idx="1"/>
          </p:nvPr>
        </p:nvSpPr>
        <p:spPr>
          <a:xfrm>
            <a:off x="1097280" y="1845734"/>
            <a:ext cx="10058400" cy="4516966"/>
          </a:xfrm>
        </p:spPr>
        <p:txBody>
          <a:bodyPr>
            <a:normAutofit/>
          </a:bodyPr>
          <a:lstStyle/>
          <a:p>
            <a:r>
              <a:rPr lang="en-US" sz="2400" dirty="0">
                <a:solidFill>
                  <a:schemeClr val="tx1"/>
                </a:solidFill>
              </a:rPr>
              <a:t>Activities fall into 6 categories:</a:t>
            </a:r>
          </a:p>
          <a:p>
            <a:endParaRPr lang="en-US" sz="2400" dirty="0">
              <a:solidFill>
                <a:schemeClr val="tx1"/>
              </a:solidFill>
            </a:endParaRPr>
          </a:p>
          <a:p>
            <a:pPr lvl="1">
              <a:buFont typeface="Arial" panose="020B0604020202020204" pitchFamily="34" charset="0"/>
              <a:buChar char="•"/>
            </a:pPr>
            <a:r>
              <a:rPr lang="en-US" sz="2200" dirty="0">
                <a:solidFill>
                  <a:schemeClr val="tx1"/>
                </a:solidFill>
              </a:rPr>
              <a:t>Patient Recruitment &amp; Assessment</a:t>
            </a:r>
          </a:p>
          <a:p>
            <a:pPr lvl="1">
              <a:buFont typeface="Arial" panose="020B0604020202020204" pitchFamily="34" charset="0"/>
              <a:buChar char="•"/>
            </a:pPr>
            <a:r>
              <a:rPr lang="en-US" sz="2200" dirty="0">
                <a:solidFill>
                  <a:schemeClr val="tx1"/>
                </a:solidFill>
              </a:rPr>
              <a:t>Utilization of Community Health Workers and Educator Counselors</a:t>
            </a:r>
          </a:p>
          <a:p>
            <a:pPr lvl="1">
              <a:buFont typeface="Arial" panose="020B0604020202020204" pitchFamily="34" charset="0"/>
              <a:buChar char="•"/>
            </a:pPr>
            <a:r>
              <a:rPr lang="en-US" sz="2200" dirty="0">
                <a:solidFill>
                  <a:schemeClr val="tx1"/>
                </a:solidFill>
              </a:rPr>
              <a:t>Community Based Services and Care Coordination</a:t>
            </a:r>
          </a:p>
          <a:p>
            <a:pPr lvl="1">
              <a:buFont typeface="Arial" panose="020B0604020202020204" pitchFamily="34" charset="0"/>
              <a:buChar char="•"/>
            </a:pPr>
            <a:r>
              <a:rPr lang="en-US" sz="2200" dirty="0">
                <a:solidFill>
                  <a:schemeClr val="tx1"/>
                </a:solidFill>
              </a:rPr>
              <a:t>Education and Dissemination</a:t>
            </a:r>
          </a:p>
          <a:p>
            <a:pPr lvl="1">
              <a:buFont typeface="Arial" panose="020B0604020202020204" pitchFamily="34" charset="0"/>
              <a:buChar char="•"/>
            </a:pPr>
            <a:r>
              <a:rPr lang="en-US" sz="2200" dirty="0">
                <a:solidFill>
                  <a:schemeClr val="tx1"/>
                </a:solidFill>
              </a:rPr>
              <a:t>Partnership Building*</a:t>
            </a:r>
          </a:p>
          <a:p>
            <a:pPr lvl="1">
              <a:buFont typeface="Arial" panose="020B0604020202020204" pitchFamily="34" charset="0"/>
              <a:buChar char="•"/>
            </a:pPr>
            <a:r>
              <a:rPr lang="en-US" sz="2200" dirty="0">
                <a:solidFill>
                  <a:schemeClr val="tx1"/>
                </a:solidFill>
              </a:rPr>
              <a:t>Data Collection</a:t>
            </a:r>
          </a:p>
          <a:p>
            <a:pPr marL="201168" lvl="1" indent="0">
              <a:buNone/>
            </a:pPr>
            <a:endParaRPr lang="en-US" sz="2200" dirty="0">
              <a:solidFill>
                <a:schemeClr val="tx1"/>
              </a:solidFill>
            </a:endParaRPr>
          </a:p>
          <a:p>
            <a:pPr marL="0" indent="0">
              <a:buNone/>
            </a:pPr>
            <a:r>
              <a:rPr lang="en-US" sz="2400" dirty="0">
                <a:solidFill>
                  <a:schemeClr val="tx1"/>
                </a:solidFill>
              </a:rPr>
              <a:t>Activities listed on Pgs. 3-5 of RFP</a:t>
            </a:r>
          </a:p>
          <a:p>
            <a:endParaRPr lang="en-US" dirty="0"/>
          </a:p>
        </p:txBody>
      </p:sp>
    </p:spTree>
    <p:extLst>
      <p:ext uri="{BB962C8B-B14F-4D97-AF65-F5344CB8AC3E}">
        <p14:creationId xmlns:p14="http://schemas.microsoft.com/office/powerpoint/2010/main" val="3700917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CEAD1-2441-4E50-B4BA-9985F14CC11C}"/>
              </a:ext>
            </a:extLst>
          </p:cNvPr>
          <p:cNvSpPr>
            <a:spLocks noGrp="1"/>
          </p:cNvSpPr>
          <p:nvPr>
            <p:ph type="title"/>
          </p:nvPr>
        </p:nvSpPr>
        <p:spPr/>
        <p:txBody>
          <a:bodyPr/>
          <a:lstStyle/>
          <a:p>
            <a:r>
              <a:rPr lang="en-US" dirty="0">
                <a:solidFill>
                  <a:schemeClr val="tx1"/>
                </a:solidFill>
              </a:rPr>
              <a:t>Application and Submission Information</a:t>
            </a:r>
          </a:p>
        </p:txBody>
      </p:sp>
      <p:sp>
        <p:nvSpPr>
          <p:cNvPr id="3" name="Content Placeholder 2">
            <a:extLst>
              <a:ext uri="{FF2B5EF4-FFF2-40B4-BE49-F238E27FC236}">
                <a16:creationId xmlns:a16="http://schemas.microsoft.com/office/drawing/2014/main" id="{D69F1526-ECEC-42E4-94E8-63B06435BB29}"/>
              </a:ext>
            </a:extLst>
          </p:cNvPr>
          <p:cNvSpPr>
            <a:spLocks noGrp="1"/>
          </p:cNvSpPr>
          <p:nvPr>
            <p:ph idx="1"/>
          </p:nvPr>
        </p:nvSpPr>
        <p:spPr/>
        <p:txBody>
          <a:bodyPr/>
          <a:lstStyle/>
          <a:p>
            <a:pPr>
              <a:buFont typeface="Arial" panose="020B0604020202020204" pitchFamily="34" charset="0"/>
              <a:buChar char="•"/>
            </a:pPr>
            <a:r>
              <a:rPr lang="en-US" sz="2400" dirty="0"/>
              <a:t>The due date for applications under this RFP is </a:t>
            </a:r>
            <a:r>
              <a:rPr lang="en-US" sz="2400" b="1" dirty="0"/>
              <a:t>October 9, 2020 at 11:59 P.M. Eastern Standard Time</a:t>
            </a:r>
            <a:r>
              <a:rPr lang="en-US" sz="2400" dirty="0"/>
              <a:t>. Applications submitted after this deadline will not be considered.</a:t>
            </a:r>
          </a:p>
          <a:p>
            <a:pPr>
              <a:buFont typeface="Arial" panose="020B0604020202020204" pitchFamily="34" charset="0"/>
              <a:buChar char="•"/>
            </a:pPr>
            <a:endParaRPr lang="en-US" sz="2400" dirty="0"/>
          </a:p>
          <a:p>
            <a:pPr>
              <a:buFont typeface="Arial" panose="020B0604020202020204" pitchFamily="34" charset="0"/>
              <a:buChar char="•"/>
            </a:pPr>
            <a:r>
              <a:rPr lang="en-US" sz="2400" dirty="0"/>
              <a:t>Each completed application should be </a:t>
            </a:r>
            <a:r>
              <a:rPr lang="en-US" sz="2400" b="1" dirty="0"/>
              <a:t>emailed to Ashley Clark at aclark@sicklecelldisease.org  </a:t>
            </a:r>
            <a:r>
              <a:rPr lang="en-US" sz="2400" dirty="0"/>
              <a:t>with four document attachments. These attachments should be titled:  Narrative, Budget, Work Plan, and Attachments.</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609020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CEAD1-2441-4E50-B4BA-9985F14CC11C}"/>
              </a:ext>
            </a:extLst>
          </p:cNvPr>
          <p:cNvSpPr>
            <a:spLocks noGrp="1"/>
          </p:cNvSpPr>
          <p:nvPr>
            <p:ph type="title"/>
          </p:nvPr>
        </p:nvSpPr>
        <p:spPr/>
        <p:txBody>
          <a:bodyPr/>
          <a:lstStyle/>
          <a:p>
            <a:r>
              <a:rPr lang="en-US" dirty="0">
                <a:solidFill>
                  <a:schemeClr val="tx1"/>
                </a:solidFill>
              </a:rPr>
              <a:t>Application and Submission Information</a:t>
            </a:r>
          </a:p>
        </p:txBody>
      </p:sp>
      <p:sp>
        <p:nvSpPr>
          <p:cNvPr id="3" name="Content Placeholder 2">
            <a:extLst>
              <a:ext uri="{FF2B5EF4-FFF2-40B4-BE49-F238E27FC236}">
                <a16:creationId xmlns:a16="http://schemas.microsoft.com/office/drawing/2014/main" id="{D69F1526-ECEC-42E4-94E8-63B06435BB29}"/>
              </a:ext>
            </a:extLst>
          </p:cNvPr>
          <p:cNvSpPr>
            <a:spLocks noGrp="1"/>
          </p:cNvSpPr>
          <p:nvPr>
            <p:ph idx="1"/>
          </p:nvPr>
        </p:nvSpPr>
        <p:spPr/>
        <p:txBody>
          <a:bodyPr/>
          <a:lstStyle/>
          <a:p>
            <a:pPr>
              <a:buFont typeface="Arial" panose="020B0604020202020204" pitchFamily="34" charset="0"/>
              <a:buChar char="•"/>
            </a:pPr>
            <a:r>
              <a:rPr lang="en-US" sz="2800" dirty="0">
                <a:solidFill>
                  <a:schemeClr val="tx1"/>
                </a:solidFill>
              </a:rPr>
              <a:t>Narrative should include:</a:t>
            </a:r>
          </a:p>
          <a:p>
            <a:pPr lvl="1">
              <a:buFont typeface="Arial" panose="020B0604020202020204" pitchFamily="34" charset="0"/>
              <a:buChar char="•"/>
            </a:pPr>
            <a:r>
              <a:rPr lang="en-US" sz="2400" dirty="0">
                <a:solidFill>
                  <a:schemeClr val="tx1"/>
                </a:solidFill>
              </a:rPr>
              <a:t>Project Abstract</a:t>
            </a:r>
          </a:p>
          <a:p>
            <a:pPr lvl="1">
              <a:buFont typeface="Arial" panose="020B0604020202020204" pitchFamily="34" charset="0"/>
              <a:buChar char="•"/>
            </a:pPr>
            <a:r>
              <a:rPr lang="en-US" sz="2400" dirty="0">
                <a:solidFill>
                  <a:schemeClr val="tx1"/>
                </a:solidFill>
              </a:rPr>
              <a:t>Needs Assessment</a:t>
            </a:r>
          </a:p>
          <a:p>
            <a:pPr lvl="1">
              <a:buFont typeface="Arial" panose="020B0604020202020204" pitchFamily="34" charset="0"/>
              <a:buChar char="•"/>
            </a:pPr>
            <a:r>
              <a:rPr lang="en-US" sz="2400" dirty="0">
                <a:solidFill>
                  <a:schemeClr val="tx1"/>
                </a:solidFill>
              </a:rPr>
              <a:t>Organizational Information</a:t>
            </a:r>
          </a:p>
          <a:p>
            <a:pPr lvl="1">
              <a:buFont typeface="Arial" panose="020B0604020202020204" pitchFamily="34" charset="0"/>
              <a:buChar char="•"/>
            </a:pPr>
            <a:r>
              <a:rPr lang="en-US" sz="2400" dirty="0">
                <a:solidFill>
                  <a:schemeClr val="tx1"/>
                </a:solidFill>
              </a:rPr>
              <a:t>Methodology</a:t>
            </a:r>
          </a:p>
          <a:p>
            <a:pPr lvl="1">
              <a:buFont typeface="Arial" panose="020B0604020202020204" pitchFamily="34" charset="0"/>
              <a:buChar char="•"/>
            </a:pPr>
            <a:r>
              <a:rPr lang="en-US" sz="2400" dirty="0">
                <a:solidFill>
                  <a:schemeClr val="tx1"/>
                </a:solidFill>
              </a:rPr>
              <a:t>Data Collection Capacity</a:t>
            </a:r>
          </a:p>
          <a:p>
            <a:pPr lvl="1">
              <a:buFont typeface="Arial" panose="020B0604020202020204" pitchFamily="34" charset="0"/>
              <a:buChar char="•"/>
            </a:pPr>
            <a:r>
              <a:rPr lang="en-US" sz="2400" dirty="0">
                <a:solidFill>
                  <a:schemeClr val="tx1"/>
                </a:solidFill>
              </a:rPr>
              <a:t>Resolution of Challenges</a:t>
            </a:r>
          </a:p>
          <a:p>
            <a:pPr lvl="1">
              <a:buFont typeface="Arial" panose="020B0604020202020204" pitchFamily="34" charset="0"/>
              <a:buChar char="•"/>
            </a:pPr>
            <a:r>
              <a:rPr lang="en-US" sz="2400" dirty="0">
                <a:solidFill>
                  <a:schemeClr val="tx1"/>
                </a:solidFill>
              </a:rPr>
              <a:t>Sustainability Plan</a:t>
            </a:r>
          </a:p>
          <a:p>
            <a:pPr marL="201168" lvl="1" indent="0">
              <a:buNone/>
            </a:pPr>
            <a:endParaRPr lang="en-US" dirty="0"/>
          </a:p>
        </p:txBody>
      </p:sp>
      <p:pic>
        <p:nvPicPr>
          <p:cNvPr id="5" name="Picture 4">
            <a:extLst>
              <a:ext uri="{FF2B5EF4-FFF2-40B4-BE49-F238E27FC236}">
                <a16:creationId xmlns:a16="http://schemas.microsoft.com/office/drawing/2014/main" id="{4EA4F820-94FB-4E9E-A695-A9C1ED2ECD8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800" y="1845734"/>
            <a:ext cx="2924175" cy="4386263"/>
          </a:xfrm>
          <a:prstGeom prst="rect">
            <a:avLst/>
          </a:prstGeom>
        </p:spPr>
      </p:pic>
    </p:spTree>
    <p:extLst>
      <p:ext uri="{BB962C8B-B14F-4D97-AF65-F5344CB8AC3E}">
        <p14:creationId xmlns:p14="http://schemas.microsoft.com/office/powerpoint/2010/main" val="3955832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1084B-6171-4D57-8FCD-696080092699}"/>
              </a:ext>
            </a:extLst>
          </p:cNvPr>
          <p:cNvSpPr>
            <a:spLocks noGrp="1"/>
          </p:cNvSpPr>
          <p:nvPr>
            <p:ph type="title"/>
          </p:nvPr>
        </p:nvSpPr>
        <p:spPr/>
        <p:txBody>
          <a:bodyPr/>
          <a:lstStyle/>
          <a:p>
            <a:r>
              <a:rPr lang="en-US" dirty="0">
                <a:solidFill>
                  <a:schemeClr val="tx1"/>
                </a:solidFill>
              </a:rPr>
              <a:t>Application and Submission Information</a:t>
            </a:r>
          </a:p>
        </p:txBody>
      </p:sp>
      <p:sp>
        <p:nvSpPr>
          <p:cNvPr id="3" name="Content Placeholder 2">
            <a:extLst>
              <a:ext uri="{FF2B5EF4-FFF2-40B4-BE49-F238E27FC236}">
                <a16:creationId xmlns:a16="http://schemas.microsoft.com/office/drawing/2014/main" id="{A20F693F-712C-414C-88E3-7874D68048F5}"/>
              </a:ext>
            </a:extLst>
          </p:cNvPr>
          <p:cNvSpPr>
            <a:spLocks noGrp="1"/>
          </p:cNvSpPr>
          <p:nvPr>
            <p:ph idx="1"/>
          </p:nvPr>
        </p:nvSpPr>
        <p:spPr/>
        <p:txBody>
          <a:bodyPr>
            <a:normAutofit/>
          </a:bodyPr>
          <a:lstStyle/>
          <a:p>
            <a:pPr marL="0" indent="0">
              <a:buNone/>
            </a:pPr>
            <a:r>
              <a:rPr lang="en-US" sz="2400" dirty="0">
                <a:solidFill>
                  <a:schemeClr val="tx1"/>
                </a:solidFill>
              </a:rPr>
              <a:t>Budget:</a:t>
            </a:r>
          </a:p>
          <a:p>
            <a:pPr>
              <a:buFont typeface="Arial" panose="020B0604020202020204" pitchFamily="34" charset="0"/>
              <a:buChar char="•"/>
            </a:pPr>
            <a:r>
              <a:rPr lang="en-US" sz="2400" dirty="0">
                <a:solidFill>
                  <a:schemeClr val="tx1"/>
                </a:solidFill>
              </a:rPr>
              <a:t>Please use the SCDAA budget template that was shared with this RFP. The project budget should include the total allowable costs (inclusive of direct and indirect costs) incurred by the recipient to carry out this project or activity from November 1, 2020 to May 31, 2021.  Include sufficient detail in this budget so that SCDAA can understand the expense.</a:t>
            </a:r>
          </a:p>
          <a:p>
            <a:pPr>
              <a:buFont typeface="Arial" panose="020B0604020202020204" pitchFamily="34" charset="0"/>
              <a:buChar char="•"/>
            </a:pPr>
            <a:r>
              <a:rPr lang="en-US" sz="2400" dirty="0">
                <a:solidFill>
                  <a:schemeClr val="tx1"/>
                </a:solidFill>
              </a:rPr>
              <a:t>Please refer to the “Budget Guidance” document for guidelines and restrictions</a:t>
            </a:r>
          </a:p>
        </p:txBody>
      </p:sp>
    </p:spTree>
    <p:extLst>
      <p:ext uri="{BB962C8B-B14F-4D97-AF65-F5344CB8AC3E}">
        <p14:creationId xmlns:p14="http://schemas.microsoft.com/office/powerpoint/2010/main" val="4042858925"/>
      </p:ext>
    </p:extLst>
  </p:cSld>
  <p:clrMapOvr>
    <a:masterClrMapping/>
  </p:clrMapOvr>
</p:sld>
</file>

<file path=ppt/theme/theme1.xml><?xml version="1.0" encoding="utf-8"?>
<a:theme xmlns:a="http://schemas.openxmlformats.org/drawingml/2006/main" name="Retrospect">
  <a:themeElements>
    <a:clrScheme name="Custom 1">
      <a:dk1>
        <a:sysClr val="windowText" lastClr="000000"/>
      </a:dk1>
      <a:lt1>
        <a:sysClr val="window" lastClr="FFFFFF"/>
      </a:lt1>
      <a:dk2>
        <a:srgbClr val="FF0000"/>
      </a:dk2>
      <a:lt2>
        <a:srgbClr val="FFFFFF"/>
      </a:lt2>
      <a:accent1>
        <a:srgbClr val="FF0000"/>
      </a:accent1>
      <a:accent2>
        <a:srgbClr val="FF0000"/>
      </a:accent2>
      <a:accent3>
        <a:srgbClr val="FFFFFF"/>
      </a:accent3>
      <a:accent4>
        <a:srgbClr val="000000"/>
      </a:accent4>
      <a:accent5>
        <a:srgbClr val="918485"/>
      </a:accent5>
      <a:accent6>
        <a:srgbClr val="FFFFFF"/>
      </a:accent6>
      <a:hlink>
        <a:srgbClr val="000000"/>
      </a:hlink>
      <a:folHlink>
        <a:srgbClr val="00000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458</TotalTime>
  <Words>1277</Words>
  <Application>Microsoft Office PowerPoint</Application>
  <PresentationFormat>Widescreen</PresentationFormat>
  <Paragraphs>166</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Retrospect</vt:lpstr>
      <vt:lpstr>The Sickle Cell Disease Newborn Screening Follow up Program (SCDNBFP)  Request for Proposal</vt:lpstr>
      <vt:lpstr>Agenda</vt:lpstr>
      <vt:lpstr>Introductions</vt:lpstr>
      <vt:lpstr>Overview of RFP</vt:lpstr>
      <vt:lpstr>Eligibility</vt:lpstr>
      <vt:lpstr>Program Requirements</vt:lpstr>
      <vt:lpstr>Application and Submission Information</vt:lpstr>
      <vt:lpstr>Application and Submission Information</vt:lpstr>
      <vt:lpstr>Application and Submission Information</vt:lpstr>
      <vt:lpstr>Application and Submission Information</vt:lpstr>
      <vt:lpstr>Application and Submission Information</vt:lpstr>
      <vt:lpstr>Application and Submission Information</vt:lpstr>
      <vt:lpstr>Application and Submission Information</vt:lpstr>
      <vt:lpstr>Application and Submission Information</vt:lpstr>
      <vt:lpstr>Application and Submission Information</vt:lpstr>
      <vt:lpstr>Application Review Information</vt:lpstr>
      <vt:lpstr>Frequently Asked Questions</vt:lpstr>
      <vt:lpstr>Frequently Asked Questions</vt:lpstr>
      <vt:lpstr>Frequently Asked Questions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CBO Name</dc:title>
  <dc:creator>Ashley Clark</dc:creator>
  <cp:lastModifiedBy>Arielle Juberg</cp:lastModifiedBy>
  <cp:revision>45</cp:revision>
  <dcterms:created xsi:type="dcterms:W3CDTF">2019-08-22T16:44:59Z</dcterms:created>
  <dcterms:modified xsi:type="dcterms:W3CDTF">2020-09-18T20:11:24Z</dcterms:modified>
</cp:coreProperties>
</file>